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38" r:id="rId3"/>
    <p:sldId id="525" r:id="rId4"/>
    <p:sldId id="526" r:id="rId5"/>
    <p:sldId id="527" r:id="rId6"/>
    <p:sldId id="288" r:id="rId7"/>
    <p:sldId id="528" r:id="rId8"/>
    <p:sldId id="529" r:id="rId9"/>
    <p:sldId id="530" r:id="rId10"/>
    <p:sldId id="274" r:id="rId11"/>
    <p:sldId id="499" r:id="rId12"/>
    <p:sldId id="271" r:id="rId13"/>
    <p:sldId id="531"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us Menges" initials="K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9" d="100"/>
          <a:sy n="89" d="100"/>
        </p:scale>
        <p:origin x="-202"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E35088-AD6C-4CB4-A945-B1D81A3F5BF2}" type="datetimeFigureOut">
              <a:rPr lang="de-DE" smtClean="0"/>
              <a:t>27.11.2018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F7DA57-456D-43F3-A134-AAD7DF752AD2}" type="slidenum">
              <a:rPr lang="de-DE" smtClean="0"/>
              <a:t>‹#›</a:t>
            </a:fld>
            <a:endParaRPr lang="de-DE"/>
          </a:p>
        </p:txBody>
      </p:sp>
    </p:spTree>
    <p:extLst>
      <p:ext uri="{BB962C8B-B14F-4D97-AF65-F5344CB8AC3E}">
        <p14:creationId xmlns:p14="http://schemas.microsoft.com/office/powerpoint/2010/main" val="4225967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idx="10"/>
          </p:nvPr>
        </p:nvSpPr>
        <p:spPr/>
        <p:txBody>
          <a:bodyPr/>
          <a:lstStyle/>
          <a:p>
            <a:fld id="{EABFC3A8-E8E5-4068-9B95-B378400F6198}" type="slidenum">
              <a:rPr lang="ru-RU" smtClean="0"/>
              <a:pPr/>
              <a:t>2</a:t>
            </a:fld>
            <a:endParaRPr lang="ru-RU"/>
          </a:p>
        </p:txBody>
      </p:sp>
    </p:spTree>
    <p:extLst>
      <p:ext uri="{BB962C8B-B14F-4D97-AF65-F5344CB8AC3E}">
        <p14:creationId xmlns:p14="http://schemas.microsoft.com/office/powerpoint/2010/main" val="939304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0"/>
          </p:nvPr>
        </p:nvSpPr>
        <p:spPr/>
        <p:txBody>
          <a:bodyPr/>
          <a:lstStyle/>
          <a:p>
            <a:fld id="{EABFC3A8-E8E5-4068-9B95-B378400F6198}" type="slidenum">
              <a:rPr lang="ru-RU" smtClean="0"/>
              <a:pPr/>
              <a:t>11</a:t>
            </a:fld>
            <a:endParaRPr lang="ru-RU"/>
          </a:p>
        </p:txBody>
      </p:sp>
    </p:spTree>
    <p:extLst>
      <p:ext uri="{BB962C8B-B14F-4D97-AF65-F5344CB8AC3E}">
        <p14:creationId xmlns:p14="http://schemas.microsoft.com/office/powerpoint/2010/main" val="1962929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7E99707-ABAA-459D-8D69-458692B9CE0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xmlns="" id="{14FCFD9A-3AB7-421C-9164-119419CB58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xmlns="" id="{AA401830-BA10-4C7C-82FD-7D6C140082C2}"/>
              </a:ext>
            </a:extLst>
          </p:cNvPr>
          <p:cNvSpPr>
            <a:spLocks noGrp="1"/>
          </p:cNvSpPr>
          <p:nvPr>
            <p:ph type="dt" sz="half" idx="10"/>
          </p:nvPr>
        </p:nvSpPr>
        <p:spPr/>
        <p:txBody>
          <a:bodyPr/>
          <a:lstStyle/>
          <a:p>
            <a:fld id="{CADC1579-BC3B-46CA-A2BF-0DABCD50CA30}" type="datetimeFigureOut">
              <a:rPr lang="de-DE" smtClean="0"/>
              <a:t>27.11.2018</a:t>
            </a:fld>
            <a:endParaRPr lang="de-DE"/>
          </a:p>
        </p:txBody>
      </p:sp>
      <p:sp>
        <p:nvSpPr>
          <p:cNvPr id="5" name="Fußzeilenplatzhalter 4">
            <a:extLst>
              <a:ext uri="{FF2B5EF4-FFF2-40B4-BE49-F238E27FC236}">
                <a16:creationId xmlns:a16="http://schemas.microsoft.com/office/drawing/2014/main" xmlns="" id="{2D7E384B-842B-432C-9898-7227303FC7F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EE0634F1-6F19-48B1-8363-0A09A10A0833}"/>
              </a:ext>
            </a:extLst>
          </p:cNvPr>
          <p:cNvSpPr>
            <a:spLocks noGrp="1"/>
          </p:cNvSpPr>
          <p:nvPr>
            <p:ph type="sldNum" sz="quarter" idx="12"/>
          </p:nvPr>
        </p:nvSpPr>
        <p:spPr/>
        <p:txBody>
          <a:bodyPr/>
          <a:lstStyle/>
          <a:p>
            <a:fld id="{A739016E-7888-4DD5-A513-E184D046B459}" type="slidenum">
              <a:rPr lang="de-DE" smtClean="0"/>
              <a:t>‹#›</a:t>
            </a:fld>
            <a:endParaRPr lang="de-DE"/>
          </a:p>
        </p:txBody>
      </p:sp>
    </p:spTree>
    <p:extLst>
      <p:ext uri="{BB962C8B-B14F-4D97-AF65-F5344CB8AC3E}">
        <p14:creationId xmlns:p14="http://schemas.microsoft.com/office/powerpoint/2010/main" val="2557306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5D25259-4CAD-46F8-84B4-A977642C3291}"/>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xmlns="" id="{E2D75F05-51F3-441E-AF81-94CEA493536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2280AAA9-521F-4EAA-B0E5-96A017D78F02}"/>
              </a:ext>
            </a:extLst>
          </p:cNvPr>
          <p:cNvSpPr>
            <a:spLocks noGrp="1"/>
          </p:cNvSpPr>
          <p:nvPr>
            <p:ph type="dt" sz="half" idx="10"/>
          </p:nvPr>
        </p:nvSpPr>
        <p:spPr/>
        <p:txBody>
          <a:bodyPr/>
          <a:lstStyle/>
          <a:p>
            <a:fld id="{CADC1579-BC3B-46CA-A2BF-0DABCD50CA30}" type="datetimeFigureOut">
              <a:rPr lang="de-DE" smtClean="0"/>
              <a:t>27.11.2018</a:t>
            </a:fld>
            <a:endParaRPr lang="de-DE"/>
          </a:p>
        </p:txBody>
      </p:sp>
      <p:sp>
        <p:nvSpPr>
          <p:cNvPr id="5" name="Fußzeilenplatzhalter 4">
            <a:extLst>
              <a:ext uri="{FF2B5EF4-FFF2-40B4-BE49-F238E27FC236}">
                <a16:creationId xmlns:a16="http://schemas.microsoft.com/office/drawing/2014/main" xmlns="" id="{9CF0EDBE-8C58-46FE-8A71-3DE9A986A8B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975D0217-4304-461F-BAF9-136488743D7B}"/>
              </a:ext>
            </a:extLst>
          </p:cNvPr>
          <p:cNvSpPr>
            <a:spLocks noGrp="1"/>
          </p:cNvSpPr>
          <p:nvPr>
            <p:ph type="sldNum" sz="quarter" idx="12"/>
          </p:nvPr>
        </p:nvSpPr>
        <p:spPr/>
        <p:txBody>
          <a:bodyPr/>
          <a:lstStyle/>
          <a:p>
            <a:fld id="{A739016E-7888-4DD5-A513-E184D046B459}" type="slidenum">
              <a:rPr lang="de-DE" smtClean="0"/>
              <a:t>‹#›</a:t>
            </a:fld>
            <a:endParaRPr lang="de-DE"/>
          </a:p>
        </p:txBody>
      </p:sp>
    </p:spTree>
    <p:extLst>
      <p:ext uri="{BB962C8B-B14F-4D97-AF65-F5344CB8AC3E}">
        <p14:creationId xmlns:p14="http://schemas.microsoft.com/office/powerpoint/2010/main" val="1852371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7E96F17B-00C3-4E22-A5C2-926D34EA369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xmlns="" id="{A9D94F49-A267-4C65-AF05-CD947AAB1D36}"/>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32B3A147-0A62-40CF-B9FC-61D4FAD1CCAA}"/>
              </a:ext>
            </a:extLst>
          </p:cNvPr>
          <p:cNvSpPr>
            <a:spLocks noGrp="1"/>
          </p:cNvSpPr>
          <p:nvPr>
            <p:ph type="dt" sz="half" idx="10"/>
          </p:nvPr>
        </p:nvSpPr>
        <p:spPr/>
        <p:txBody>
          <a:bodyPr/>
          <a:lstStyle/>
          <a:p>
            <a:fld id="{CADC1579-BC3B-46CA-A2BF-0DABCD50CA30}" type="datetimeFigureOut">
              <a:rPr lang="de-DE" smtClean="0"/>
              <a:t>27.11.2018</a:t>
            </a:fld>
            <a:endParaRPr lang="de-DE"/>
          </a:p>
        </p:txBody>
      </p:sp>
      <p:sp>
        <p:nvSpPr>
          <p:cNvPr id="5" name="Fußzeilenplatzhalter 4">
            <a:extLst>
              <a:ext uri="{FF2B5EF4-FFF2-40B4-BE49-F238E27FC236}">
                <a16:creationId xmlns:a16="http://schemas.microsoft.com/office/drawing/2014/main" xmlns="" id="{DC3582AA-8590-42B9-911B-E02E1CBB530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697A4D5A-E07E-4B6F-A4EA-51F72D86F855}"/>
              </a:ext>
            </a:extLst>
          </p:cNvPr>
          <p:cNvSpPr>
            <a:spLocks noGrp="1"/>
          </p:cNvSpPr>
          <p:nvPr>
            <p:ph type="sldNum" sz="quarter" idx="12"/>
          </p:nvPr>
        </p:nvSpPr>
        <p:spPr/>
        <p:txBody>
          <a:bodyPr/>
          <a:lstStyle/>
          <a:p>
            <a:fld id="{A739016E-7888-4DD5-A513-E184D046B459}" type="slidenum">
              <a:rPr lang="de-DE" smtClean="0"/>
              <a:t>‹#›</a:t>
            </a:fld>
            <a:endParaRPr lang="de-DE"/>
          </a:p>
        </p:txBody>
      </p:sp>
    </p:spTree>
    <p:extLst>
      <p:ext uri="{BB962C8B-B14F-4D97-AF65-F5344CB8AC3E}">
        <p14:creationId xmlns:p14="http://schemas.microsoft.com/office/powerpoint/2010/main" val="3091363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oints 1">
    <p:spTree>
      <p:nvGrpSpPr>
        <p:cNvPr id="1" name=""/>
        <p:cNvGrpSpPr/>
        <p:nvPr/>
      </p:nvGrpSpPr>
      <p:grpSpPr>
        <a:xfrm>
          <a:off x="0" y="0"/>
          <a:ext cx="0" cy="0"/>
          <a:chOff x="0" y="0"/>
          <a:chExt cx="0" cy="0"/>
        </a:xfrm>
      </p:grpSpPr>
      <p:sp>
        <p:nvSpPr>
          <p:cNvPr id="10" name="Rectangle 5"/>
          <p:cNvSpPr txBox="1">
            <a:spLocks noChangeArrowheads="1"/>
          </p:cNvSpPr>
          <p:nvPr userDrawn="1"/>
        </p:nvSpPr>
        <p:spPr bwMode="auto">
          <a:xfrm>
            <a:off x="8572500" y="6426399"/>
            <a:ext cx="2484438" cy="260450"/>
          </a:xfrm>
          <a:prstGeom prst="rect">
            <a:avLst/>
          </a:prstGeom>
          <a:noFill/>
          <a:ln w="9525">
            <a:noFill/>
            <a:round/>
            <a:headEnd/>
            <a:tailEnd/>
          </a:ln>
          <a:effectLst/>
        </p:spPr>
        <p:txBody>
          <a:bodyPr lIns="0" tIns="0" rIns="0" bIns="0"/>
          <a:lstStyle/>
          <a:p>
            <a:pPr algn="r">
              <a:lnSpc>
                <a:spcPct val="95000"/>
              </a:lnSpc>
            </a:pPr>
            <a:fld id="{96C9B965-9817-4364-B324-5E4E319D3E0D}" type="slidenum">
              <a:rPr lang="ru-RU" sz="938">
                <a:solidFill>
                  <a:srgbClr val="999999"/>
                </a:solidFill>
              </a:rPr>
              <a:pPr algn="r">
                <a:lnSpc>
                  <a:spcPct val="95000"/>
                </a:lnSpc>
              </a:pPr>
              <a:t>‹#›</a:t>
            </a:fld>
            <a:endParaRPr lang="ru-RU" sz="938">
              <a:solidFill>
                <a:srgbClr val="999999"/>
              </a:solidFill>
            </a:endParaRPr>
          </a:p>
        </p:txBody>
      </p:sp>
      <p:sp>
        <p:nvSpPr>
          <p:cNvPr id="7" name="Заголовок 1"/>
          <p:cNvSpPr>
            <a:spLocks noGrp="1"/>
          </p:cNvSpPr>
          <p:nvPr>
            <p:ph type="title"/>
          </p:nvPr>
        </p:nvSpPr>
        <p:spPr>
          <a:xfrm>
            <a:off x="881260" y="998731"/>
            <a:ext cx="10707688" cy="741164"/>
          </a:xfrm>
        </p:spPr>
        <p:txBody>
          <a:bodyPr/>
          <a:lstStyle>
            <a:lvl1pPr>
              <a:defRPr/>
            </a:lvl1pPr>
          </a:lstStyle>
          <a:p>
            <a:r>
              <a:rPr lang="en-US"/>
              <a:t>Click to edit Master title style</a:t>
            </a:r>
            <a:endParaRPr lang="ru-RU" dirty="0"/>
          </a:p>
        </p:txBody>
      </p:sp>
      <p:sp>
        <p:nvSpPr>
          <p:cNvPr id="8" name="Содержимое 2"/>
          <p:cNvSpPr>
            <a:spLocks noGrp="1"/>
          </p:cNvSpPr>
          <p:nvPr>
            <p:ph idx="1"/>
          </p:nvPr>
        </p:nvSpPr>
        <p:spPr>
          <a:xfrm>
            <a:off x="881260" y="1808820"/>
            <a:ext cx="10350500" cy="400645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dirty="0"/>
          </a:p>
        </p:txBody>
      </p:sp>
      <p:sp>
        <p:nvSpPr>
          <p:cNvPr id="11" name="Rectangle 4"/>
          <p:cNvSpPr>
            <a:spLocks noGrp="1" noChangeArrowheads="1"/>
          </p:cNvSpPr>
          <p:nvPr>
            <p:ph type="ftr" idx="14"/>
          </p:nvPr>
        </p:nvSpPr>
        <p:spPr>
          <a:xfrm>
            <a:off x="3897313" y="6426399"/>
            <a:ext cx="4397375" cy="260450"/>
          </a:xfrm>
        </p:spPr>
        <p:txBody>
          <a:bodyPr/>
          <a:lstStyle>
            <a:lvl1pPr algn="ctr">
              <a:defRPr>
                <a:solidFill>
                  <a:schemeClr val="bg2"/>
                </a:solidFill>
              </a:defRPr>
            </a:lvl1pPr>
          </a:lstStyle>
          <a:p>
            <a:r>
              <a:rPr lang="de-DE"/>
              <a:t>ICH M8 eCTD v4.0 Orientation Material</a:t>
            </a:r>
            <a:endParaRPr lang="ru-RU" dirty="0"/>
          </a:p>
        </p:txBody>
      </p:sp>
    </p:spTree>
    <p:extLst>
      <p:ext uri="{BB962C8B-B14F-4D97-AF65-F5344CB8AC3E}">
        <p14:creationId xmlns:p14="http://schemas.microsoft.com/office/powerpoint/2010/main" val="770296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F2F9B31-4DE1-4732-B43E-84563C41006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A7D252F0-0894-464F-AD66-FFD2EC44AD4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AAE2A8BB-927F-4137-ACCD-EC50AB008A4E}"/>
              </a:ext>
            </a:extLst>
          </p:cNvPr>
          <p:cNvSpPr>
            <a:spLocks noGrp="1"/>
          </p:cNvSpPr>
          <p:nvPr>
            <p:ph type="dt" sz="half" idx="10"/>
          </p:nvPr>
        </p:nvSpPr>
        <p:spPr/>
        <p:txBody>
          <a:bodyPr/>
          <a:lstStyle/>
          <a:p>
            <a:fld id="{CADC1579-BC3B-46CA-A2BF-0DABCD50CA30}" type="datetimeFigureOut">
              <a:rPr lang="de-DE" smtClean="0"/>
              <a:t>27.11.2018</a:t>
            </a:fld>
            <a:endParaRPr lang="de-DE"/>
          </a:p>
        </p:txBody>
      </p:sp>
      <p:sp>
        <p:nvSpPr>
          <p:cNvPr id="5" name="Fußzeilenplatzhalter 4">
            <a:extLst>
              <a:ext uri="{FF2B5EF4-FFF2-40B4-BE49-F238E27FC236}">
                <a16:creationId xmlns:a16="http://schemas.microsoft.com/office/drawing/2014/main" xmlns="" id="{361DB4E1-6DD7-4B12-826A-CD71612FD38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75E2BEBE-7E4F-4D8B-89B2-D3473A06B24B}"/>
              </a:ext>
            </a:extLst>
          </p:cNvPr>
          <p:cNvSpPr>
            <a:spLocks noGrp="1"/>
          </p:cNvSpPr>
          <p:nvPr>
            <p:ph type="sldNum" sz="quarter" idx="12"/>
          </p:nvPr>
        </p:nvSpPr>
        <p:spPr/>
        <p:txBody>
          <a:bodyPr/>
          <a:lstStyle/>
          <a:p>
            <a:fld id="{A739016E-7888-4DD5-A513-E184D046B459}" type="slidenum">
              <a:rPr lang="de-DE" smtClean="0"/>
              <a:t>‹#›</a:t>
            </a:fld>
            <a:endParaRPr lang="de-DE"/>
          </a:p>
        </p:txBody>
      </p:sp>
    </p:spTree>
    <p:extLst>
      <p:ext uri="{BB962C8B-B14F-4D97-AF65-F5344CB8AC3E}">
        <p14:creationId xmlns:p14="http://schemas.microsoft.com/office/powerpoint/2010/main" val="4242791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1EB94A1-7C60-4B8E-8E5E-EF6ADCAD8B60}"/>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xmlns="" id="{FF7E988D-7946-47EF-BE60-9D62A8E356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xmlns="" id="{8EFD04BA-211F-4196-B73F-C1684716A01C}"/>
              </a:ext>
            </a:extLst>
          </p:cNvPr>
          <p:cNvSpPr>
            <a:spLocks noGrp="1"/>
          </p:cNvSpPr>
          <p:nvPr>
            <p:ph type="dt" sz="half" idx="10"/>
          </p:nvPr>
        </p:nvSpPr>
        <p:spPr/>
        <p:txBody>
          <a:bodyPr/>
          <a:lstStyle/>
          <a:p>
            <a:fld id="{CADC1579-BC3B-46CA-A2BF-0DABCD50CA30}" type="datetimeFigureOut">
              <a:rPr lang="de-DE" smtClean="0"/>
              <a:t>27.11.2018</a:t>
            </a:fld>
            <a:endParaRPr lang="de-DE"/>
          </a:p>
        </p:txBody>
      </p:sp>
      <p:sp>
        <p:nvSpPr>
          <p:cNvPr id="5" name="Fußzeilenplatzhalter 4">
            <a:extLst>
              <a:ext uri="{FF2B5EF4-FFF2-40B4-BE49-F238E27FC236}">
                <a16:creationId xmlns:a16="http://schemas.microsoft.com/office/drawing/2014/main" xmlns="" id="{256C94AB-5962-4406-9A05-F881B9AE5EC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E2E71B07-5CD9-4083-A067-E153B7022D77}"/>
              </a:ext>
            </a:extLst>
          </p:cNvPr>
          <p:cNvSpPr>
            <a:spLocks noGrp="1"/>
          </p:cNvSpPr>
          <p:nvPr>
            <p:ph type="sldNum" sz="quarter" idx="12"/>
          </p:nvPr>
        </p:nvSpPr>
        <p:spPr/>
        <p:txBody>
          <a:bodyPr/>
          <a:lstStyle/>
          <a:p>
            <a:fld id="{A739016E-7888-4DD5-A513-E184D046B459}" type="slidenum">
              <a:rPr lang="de-DE" smtClean="0"/>
              <a:t>‹#›</a:t>
            </a:fld>
            <a:endParaRPr lang="de-DE"/>
          </a:p>
        </p:txBody>
      </p:sp>
    </p:spTree>
    <p:extLst>
      <p:ext uri="{BB962C8B-B14F-4D97-AF65-F5344CB8AC3E}">
        <p14:creationId xmlns:p14="http://schemas.microsoft.com/office/powerpoint/2010/main" val="4016552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74C55AE-7269-4B45-8634-3130E72217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0FE449CF-09B9-487F-B1C9-D279C21CB483}"/>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xmlns="" id="{B824867F-502D-47C4-9B04-AABC7909109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xmlns="" id="{5E3AD0FF-00AD-44C6-9ECB-65B1B04305B4}"/>
              </a:ext>
            </a:extLst>
          </p:cNvPr>
          <p:cNvSpPr>
            <a:spLocks noGrp="1"/>
          </p:cNvSpPr>
          <p:nvPr>
            <p:ph type="dt" sz="half" idx="10"/>
          </p:nvPr>
        </p:nvSpPr>
        <p:spPr/>
        <p:txBody>
          <a:bodyPr/>
          <a:lstStyle/>
          <a:p>
            <a:fld id="{CADC1579-BC3B-46CA-A2BF-0DABCD50CA30}" type="datetimeFigureOut">
              <a:rPr lang="de-DE" smtClean="0"/>
              <a:t>27.11.2018</a:t>
            </a:fld>
            <a:endParaRPr lang="de-DE"/>
          </a:p>
        </p:txBody>
      </p:sp>
      <p:sp>
        <p:nvSpPr>
          <p:cNvPr id="6" name="Fußzeilenplatzhalter 5">
            <a:extLst>
              <a:ext uri="{FF2B5EF4-FFF2-40B4-BE49-F238E27FC236}">
                <a16:creationId xmlns:a16="http://schemas.microsoft.com/office/drawing/2014/main" xmlns="" id="{DE2163D0-F4D9-47CF-90DA-7BC85CDC038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F66AF188-DB80-4A81-A6B0-FCC1459C5F99}"/>
              </a:ext>
            </a:extLst>
          </p:cNvPr>
          <p:cNvSpPr>
            <a:spLocks noGrp="1"/>
          </p:cNvSpPr>
          <p:nvPr>
            <p:ph type="sldNum" sz="quarter" idx="12"/>
          </p:nvPr>
        </p:nvSpPr>
        <p:spPr/>
        <p:txBody>
          <a:bodyPr/>
          <a:lstStyle/>
          <a:p>
            <a:fld id="{A739016E-7888-4DD5-A513-E184D046B459}" type="slidenum">
              <a:rPr lang="de-DE" smtClean="0"/>
              <a:t>‹#›</a:t>
            </a:fld>
            <a:endParaRPr lang="de-DE"/>
          </a:p>
        </p:txBody>
      </p:sp>
    </p:spTree>
    <p:extLst>
      <p:ext uri="{BB962C8B-B14F-4D97-AF65-F5344CB8AC3E}">
        <p14:creationId xmlns:p14="http://schemas.microsoft.com/office/powerpoint/2010/main" val="3926064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4CCDA68-7628-44BD-AB4F-EB203775F12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xmlns="" id="{A44C8CB8-2490-4295-8F31-27FC500E49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xmlns="" id="{113497C1-D3B8-4654-9158-602803CAC116}"/>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xmlns="" id="{BABD4920-82DE-4D1F-9FA1-1B9E82BE79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xmlns="" id="{EC1B1625-7130-46DF-92CE-65204ADA411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xmlns="" id="{54165776-AC82-435E-B1ED-99CCE1AF532B}"/>
              </a:ext>
            </a:extLst>
          </p:cNvPr>
          <p:cNvSpPr>
            <a:spLocks noGrp="1"/>
          </p:cNvSpPr>
          <p:nvPr>
            <p:ph type="dt" sz="half" idx="10"/>
          </p:nvPr>
        </p:nvSpPr>
        <p:spPr/>
        <p:txBody>
          <a:bodyPr/>
          <a:lstStyle/>
          <a:p>
            <a:fld id="{CADC1579-BC3B-46CA-A2BF-0DABCD50CA30}" type="datetimeFigureOut">
              <a:rPr lang="de-DE" smtClean="0"/>
              <a:t>27.11.2018</a:t>
            </a:fld>
            <a:endParaRPr lang="de-DE"/>
          </a:p>
        </p:txBody>
      </p:sp>
      <p:sp>
        <p:nvSpPr>
          <p:cNvPr id="8" name="Fußzeilenplatzhalter 7">
            <a:extLst>
              <a:ext uri="{FF2B5EF4-FFF2-40B4-BE49-F238E27FC236}">
                <a16:creationId xmlns:a16="http://schemas.microsoft.com/office/drawing/2014/main" xmlns="" id="{B866B6BE-2923-477E-9B3C-A98584F8E315}"/>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xmlns="" id="{5C58432E-4E80-423A-8767-F123B7EBC53D}"/>
              </a:ext>
            </a:extLst>
          </p:cNvPr>
          <p:cNvSpPr>
            <a:spLocks noGrp="1"/>
          </p:cNvSpPr>
          <p:nvPr>
            <p:ph type="sldNum" sz="quarter" idx="12"/>
          </p:nvPr>
        </p:nvSpPr>
        <p:spPr/>
        <p:txBody>
          <a:bodyPr/>
          <a:lstStyle/>
          <a:p>
            <a:fld id="{A739016E-7888-4DD5-A513-E184D046B459}" type="slidenum">
              <a:rPr lang="de-DE" smtClean="0"/>
              <a:t>‹#›</a:t>
            </a:fld>
            <a:endParaRPr lang="de-DE"/>
          </a:p>
        </p:txBody>
      </p:sp>
    </p:spTree>
    <p:extLst>
      <p:ext uri="{BB962C8B-B14F-4D97-AF65-F5344CB8AC3E}">
        <p14:creationId xmlns:p14="http://schemas.microsoft.com/office/powerpoint/2010/main" val="1690697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A5E106A-9BD0-49D9-9345-5DCDE673FFB1}"/>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xmlns="" id="{443A77D3-2B17-4832-84D7-D42DEF325231}"/>
              </a:ext>
            </a:extLst>
          </p:cNvPr>
          <p:cNvSpPr>
            <a:spLocks noGrp="1"/>
          </p:cNvSpPr>
          <p:nvPr>
            <p:ph type="dt" sz="half" idx="10"/>
          </p:nvPr>
        </p:nvSpPr>
        <p:spPr/>
        <p:txBody>
          <a:bodyPr/>
          <a:lstStyle/>
          <a:p>
            <a:fld id="{CADC1579-BC3B-46CA-A2BF-0DABCD50CA30}" type="datetimeFigureOut">
              <a:rPr lang="de-DE" smtClean="0"/>
              <a:t>27.11.2018</a:t>
            </a:fld>
            <a:endParaRPr lang="de-DE"/>
          </a:p>
        </p:txBody>
      </p:sp>
      <p:sp>
        <p:nvSpPr>
          <p:cNvPr id="4" name="Fußzeilenplatzhalter 3">
            <a:extLst>
              <a:ext uri="{FF2B5EF4-FFF2-40B4-BE49-F238E27FC236}">
                <a16:creationId xmlns:a16="http://schemas.microsoft.com/office/drawing/2014/main" xmlns="" id="{6FF46195-4069-410B-A4C2-AAF20125FF9C}"/>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xmlns="" id="{6864416E-C8A7-44F8-B485-83403137DB8B}"/>
              </a:ext>
            </a:extLst>
          </p:cNvPr>
          <p:cNvSpPr>
            <a:spLocks noGrp="1"/>
          </p:cNvSpPr>
          <p:nvPr>
            <p:ph type="sldNum" sz="quarter" idx="12"/>
          </p:nvPr>
        </p:nvSpPr>
        <p:spPr/>
        <p:txBody>
          <a:bodyPr/>
          <a:lstStyle/>
          <a:p>
            <a:fld id="{A739016E-7888-4DD5-A513-E184D046B459}" type="slidenum">
              <a:rPr lang="de-DE" smtClean="0"/>
              <a:t>‹#›</a:t>
            </a:fld>
            <a:endParaRPr lang="de-DE"/>
          </a:p>
        </p:txBody>
      </p:sp>
    </p:spTree>
    <p:extLst>
      <p:ext uri="{BB962C8B-B14F-4D97-AF65-F5344CB8AC3E}">
        <p14:creationId xmlns:p14="http://schemas.microsoft.com/office/powerpoint/2010/main" val="851330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3C88E40C-F033-45A4-A983-94D39259230B}"/>
              </a:ext>
            </a:extLst>
          </p:cNvPr>
          <p:cNvSpPr>
            <a:spLocks noGrp="1"/>
          </p:cNvSpPr>
          <p:nvPr>
            <p:ph type="dt" sz="half" idx="10"/>
          </p:nvPr>
        </p:nvSpPr>
        <p:spPr/>
        <p:txBody>
          <a:bodyPr/>
          <a:lstStyle/>
          <a:p>
            <a:fld id="{CADC1579-BC3B-46CA-A2BF-0DABCD50CA30}" type="datetimeFigureOut">
              <a:rPr lang="de-DE" smtClean="0"/>
              <a:t>27.11.2018</a:t>
            </a:fld>
            <a:endParaRPr lang="de-DE"/>
          </a:p>
        </p:txBody>
      </p:sp>
      <p:sp>
        <p:nvSpPr>
          <p:cNvPr id="3" name="Fußzeilenplatzhalter 2">
            <a:extLst>
              <a:ext uri="{FF2B5EF4-FFF2-40B4-BE49-F238E27FC236}">
                <a16:creationId xmlns:a16="http://schemas.microsoft.com/office/drawing/2014/main" xmlns="" id="{2F05250B-2EA5-4650-BB2D-23B84B04A3AC}"/>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xmlns="" id="{23BDC078-28E9-46E1-B6BF-DBA327287770}"/>
              </a:ext>
            </a:extLst>
          </p:cNvPr>
          <p:cNvSpPr>
            <a:spLocks noGrp="1"/>
          </p:cNvSpPr>
          <p:nvPr>
            <p:ph type="sldNum" sz="quarter" idx="12"/>
          </p:nvPr>
        </p:nvSpPr>
        <p:spPr/>
        <p:txBody>
          <a:bodyPr/>
          <a:lstStyle/>
          <a:p>
            <a:fld id="{A739016E-7888-4DD5-A513-E184D046B459}" type="slidenum">
              <a:rPr lang="de-DE" smtClean="0"/>
              <a:t>‹#›</a:t>
            </a:fld>
            <a:endParaRPr lang="de-DE"/>
          </a:p>
        </p:txBody>
      </p:sp>
    </p:spTree>
    <p:extLst>
      <p:ext uri="{BB962C8B-B14F-4D97-AF65-F5344CB8AC3E}">
        <p14:creationId xmlns:p14="http://schemas.microsoft.com/office/powerpoint/2010/main" val="574757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78DE027-FC40-468E-B86B-4524B5D3940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xmlns="" id="{1D68AA9C-B131-451E-93A2-908172BB92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xmlns="" id="{0F5DDC06-767F-47D6-8196-DF98122001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A979A833-4885-4CD9-8A67-FF390045699C}"/>
              </a:ext>
            </a:extLst>
          </p:cNvPr>
          <p:cNvSpPr>
            <a:spLocks noGrp="1"/>
          </p:cNvSpPr>
          <p:nvPr>
            <p:ph type="dt" sz="half" idx="10"/>
          </p:nvPr>
        </p:nvSpPr>
        <p:spPr/>
        <p:txBody>
          <a:bodyPr/>
          <a:lstStyle/>
          <a:p>
            <a:fld id="{CADC1579-BC3B-46CA-A2BF-0DABCD50CA30}" type="datetimeFigureOut">
              <a:rPr lang="de-DE" smtClean="0"/>
              <a:t>27.11.2018</a:t>
            </a:fld>
            <a:endParaRPr lang="de-DE"/>
          </a:p>
        </p:txBody>
      </p:sp>
      <p:sp>
        <p:nvSpPr>
          <p:cNvPr id="6" name="Fußzeilenplatzhalter 5">
            <a:extLst>
              <a:ext uri="{FF2B5EF4-FFF2-40B4-BE49-F238E27FC236}">
                <a16:creationId xmlns:a16="http://schemas.microsoft.com/office/drawing/2014/main" xmlns="" id="{AB416F8B-2B4F-4761-957B-B60A57E21C7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5A96A243-32D8-4A24-8081-ECC5B35D6C6A}"/>
              </a:ext>
            </a:extLst>
          </p:cNvPr>
          <p:cNvSpPr>
            <a:spLocks noGrp="1"/>
          </p:cNvSpPr>
          <p:nvPr>
            <p:ph type="sldNum" sz="quarter" idx="12"/>
          </p:nvPr>
        </p:nvSpPr>
        <p:spPr/>
        <p:txBody>
          <a:bodyPr/>
          <a:lstStyle/>
          <a:p>
            <a:fld id="{A739016E-7888-4DD5-A513-E184D046B459}" type="slidenum">
              <a:rPr lang="de-DE" smtClean="0"/>
              <a:t>‹#›</a:t>
            </a:fld>
            <a:endParaRPr lang="de-DE"/>
          </a:p>
        </p:txBody>
      </p:sp>
    </p:spTree>
    <p:extLst>
      <p:ext uri="{BB962C8B-B14F-4D97-AF65-F5344CB8AC3E}">
        <p14:creationId xmlns:p14="http://schemas.microsoft.com/office/powerpoint/2010/main" val="2763090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9D70A0F-1746-489F-AD54-F705A1E3C91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xmlns="" id="{67FB4B01-2B5E-4550-8D1C-9D5129733F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xmlns="" id="{BE7826BA-B1A1-49A2-B875-0D670257DD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1831BFEB-15CB-4580-9D3D-F669E9790052}"/>
              </a:ext>
            </a:extLst>
          </p:cNvPr>
          <p:cNvSpPr>
            <a:spLocks noGrp="1"/>
          </p:cNvSpPr>
          <p:nvPr>
            <p:ph type="dt" sz="half" idx="10"/>
          </p:nvPr>
        </p:nvSpPr>
        <p:spPr/>
        <p:txBody>
          <a:bodyPr/>
          <a:lstStyle/>
          <a:p>
            <a:fld id="{CADC1579-BC3B-46CA-A2BF-0DABCD50CA30}" type="datetimeFigureOut">
              <a:rPr lang="de-DE" smtClean="0"/>
              <a:t>27.11.2018</a:t>
            </a:fld>
            <a:endParaRPr lang="de-DE"/>
          </a:p>
        </p:txBody>
      </p:sp>
      <p:sp>
        <p:nvSpPr>
          <p:cNvPr id="6" name="Fußzeilenplatzhalter 5">
            <a:extLst>
              <a:ext uri="{FF2B5EF4-FFF2-40B4-BE49-F238E27FC236}">
                <a16:creationId xmlns:a16="http://schemas.microsoft.com/office/drawing/2014/main" xmlns="" id="{7A2ADD48-FA8F-4E3E-9447-6757B1C89DB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1F0C5B12-A0F3-4B61-9572-71086BFC570A}"/>
              </a:ext>
            </a:extLst>
          </p:cNvPr>
          <p:cNvSpPr>
            <a:spLocks noGrp="1"/>
          </p:cNvSpPr>
          <p:nvPr>
            <p:ph type="sldNum" sz="quarter" idx="12"/>
          </p:nvPr>
        </p:nvSpPr>
        <p:spPr/>
        <p:txBody>
          <a:bodyPr/>
          <a:lstStyle/>
          <a:p>
            <a:fld id="{A739016E-7888-4DD5-A513-E184D046B459}" type="slidenum">
              <a:rPr lang="de-DE" smtClean="0"/>
              <a:t>‹#›</a:t>
            </a:fld>
            <a:endParaRPr lang="de-DE"/>
          </a:p>
        </p:txBody>
      </p:sp>
    </p:spTree>
    <p:extLst>
      <p:ext uri="{BB962C8B-B14F-4D97-AF65-F5344CB8AC3E}">
        <p14:creationId xmlns:p14="http://schemas.microsoft.com/office/powerpoint/2010/main" val="2214181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AA940DCA-12D6-4CCF-91FE-BF62245150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xmlns="" id="{BD339309-FB4F-49AA-88DF-20EDCFECC4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E9DCDE42-DEEE-43B1-BC64-097CA46E2F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C1579-BC3B-46CA-A2BF-0DABCD50CA30}" type="datetimeFigureOut">
              <a:rPr lang="de-DE" smtClean="0"/>
              <a:t>27.11.2018</a:t>
            </a:fld>
            <a:endParaRPr lang="de-DE"/>
          </a:p>
        </p:txBody>
      </p:sp>
      <p:sp>
        <p:nvSpPr>
          <p:cNvPr id="5" name="Fußzeilenplatzhalter 4">
            <a:extLst>
              <a:ext uri="{FF2B5EF4-FFF2-40B4-BE49-F238E27FC236}">
                <a16:creationId xmlns:a16="http://schemas.microsoft.com/office/drawing/2014/main" xmlns="" id="{88ECC403-E18C-4625-B942-D729E6E7D8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xmlns="" id="{6AD114B0-FFF6-495C-9A21-76D033EDAB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39016E-7888-4DD5-A513-E184D046B459}" type="slidenum">
              <a:rPr lang="de-DE" smtClean="0"/>
              <a:t>‹#›</a:t>
            </a:fld>
            <a:endParaRPr lang="de-DE"/>
          </a:p>
        </p:txBody>
      </p:sp>
    </p:spTree>
    <p:extLst>
      <p:ext uri="{BB962C8B-B14F-4D97-AF65-F5344CB8AC3E}">
        <p14:creationId xmlns:p14="http://schemas.microsoft.com/office/powerpoint/2010/main" val="1163209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137EC75-2160-48FB-9C7B-BBE5EF3A6990}"/>
              </a:ext>
            </a:extLst>
          </p:cNvPr>
          <p:cNvSpPr>
            <a:spLocks noGrp="1"/>
          </p:cNvSpPr>
          <p:nvPr>
            <p:ph type="ctrTitle"/>
          </p:nvPr>
        </p:nvSpPr>
        <p:spPr/>
        <p:txBody>
          <a:bodyPr>
            <a:normAutofit/>
          </a:bodyPr>
          <a:lstStyle/>
          <a:p>
            <a:r>
              <a:rPr lang="de-DE" sz="5400" dirty="0"/>
              <a:t>Business Cases and Advantages </a:t>
            </a:r>
            <a:r>
              <a:rPr lang="de-DE" sz="5400" dirty="0" err="1"/>
              <a:t>of</a:t>
            </a:r>
            <a:r>
              <a:rPr lang="de-DE" sz="5400" dirty="0"/>
              <a:t> eCTD v4.0</a:t>
            </a:r>
          </a:p>
        </p:txBody>
      </p:sp>
      <p:sp>
        <p:nvSpPr>
          <p:cNvPr id="3" name="Untertitel 2">
            <a:extLst>
              <a:ext uri="{FF2B5EF4-FFF2-40B4-BE49-F238E27FC236}">
                <a16:creationId xmlns:a16="http://schemas.microsoft.com/office/drawing/2014/main" xmlns="" id="{6B6822D2-12EF-4782-8F55-E0521A125625}"/>
              </a:ext>
            </a:extLst>
          </p:cNvPr>
          <p:cNvSpPr>
            <a:spLocks noGrp="1"/>
          </p:cNvSpPr>
          <p:nvPr>
            <p:ph type="subTitle" idx="1"/>
          </p:nvPr>
        </p:nvSpPr>
        <p:spPr>
          <a:xfrm>
            <a:off x="3180678" y="3645069"/>
            <a:ext cx="6081656" cy="1655762"/>
          </a:xfrm>
        </p:spPr>
        <p:txBody>
          <a:bodyPr/>
          <a:lstStyle/>
          <a:p>
            <a:r>
              <a:rPr lang="de-DE" dirty="0" err="1"/>
              <a:t>Reasons</a:t>
            </a:r>
            <a:r>
              <a:rPr lang="de-DE" dirty="0"/>
              <a:t> </a:t>
            </a:r>
            <a:r>
              <a:rPr lang="de-DE" dirty="0" err="1"/>
              <a:t>to</a:t>
            </a:r>
            <a:r>
              <a:rPr lang="de-DE" dirty="0"/>
              <a:t> </a:t>
            </a:r>
            <a:r>
              <a:rPr lang="de-DE" dirty="0" err="1"/>
              <a:t>include</a:t>
            </a:r>
            <a:r>
              <a:rPr lang="de-DE" dirty="0"/>
              <a:t> </a:t>
            </a:r>
            <a:r>
              <a:rPr lang="de-DE" dirty="0" err="1"/>
              <a:t>its</a:t>
            </a:r>
            <a:r>
              <a:rPr lang="de-DE" dirty="0"/>
              <a:t> </a:t>
            </a:r>
            <a:r>
              <a:rPr lang="de-DE" dirty="0" err="1"/>
              <a:t>implementation</a:t>
            </a:r>
            <a:r>
              <a:rPr lang="de-DE" dirty="0"/>
              <a:t> </a:t>
            </a:r>
            <a:r>
              <a:rPr lang="de-DE" dirty="0" err="1"/>
              <a:t>into</a:t>
            </a:r>
            <a:r>
              <a:rPr lang="de-DE" dirty="0"/>
              <a:t> </a:t>
            </a:r>
            <a:r>
              <a:rPr lang="de-DE" dirty="0" err="1"/>
              <a:t>the</a:t>
            </a:r>
            <a:r>
              <a:rPr lang="de-DE" dirty="0"/>
              <a:t> Strategic </a:t>
            </a:r>
            <a:r>
              <a:rPr lang="de-DE" dirty="0" err="1"/>
              <a:t>Telematics</a:t>
            </a:r>
            <a:r>
              <a:rPr lang="de-DE" dirty="0"/>
              <a:t> Roadmap </a:t>
            </a:r>
            <a:r>
              <a:rPr lang="de-DE" dirty="0" err="1"/>
              <a:t>for</a:t>
            </a:r>
            <a:r>
              <a:rPr lang="de-DE" dirty="0"/>
              <a:t> 2020 - 2025</a:t>
            </a:r>
          </a:p>
        </p:txBody>
      </p:sp>
    </p:spTree>
    <p:extLst>
      <p:ext uri="{BB962C8B-B14F-4D97-AF65-F5344CB8AC3E}">
        <p14:creationId xmlns:p14="http://schemas.microsoft.com/office/powerpoint/2010/main" val="1395147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882127" y="333375"/>
            <a:ext cx="9246123" cy="7000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p>
            <a:r>
              <a:rPr lang="de-DE" altLang="de-DE" dirty="0"/>
              <a:t>Forward </a:t>
            </a:r>
            <a:r>
              <a:rPr lang="en-GB" altLang="de-DE" dirty="0"/>
              <a:t>Compatibility</a:t>
            </a:r>
            <a:r>
              <a:rPr lang="de-DE" altLang="de-DE" dirty="0"/>
              <a:t> </a:t>
            </a:r>
            <a:r>
              <a:rPr lang="de-DE" altLang="de-DE" dirty="0" err="1"/>
              <a:t>from</a:t>
            </a:r>
            <a:r>
              <a:rPr lang="de-DE" altLang="de-DE" dirty="0"/>
              <a:t> v3.2. </a:t>
            </a:r>
            <a:r>
              <a:rPr lang="de-DE" altLang="de-DE" dirty="0" err="1"/>
              <a:t>to</a:t>
            </a:r>
            <a:r>
              <a:rPr lang="de-DE" altLang="de-DE" dirty="0"/>
              <a:t> v4.0</a:t>
            </a:r>
          </a:p>
        </p:txBody>
      </p:sp>
      <p:sp>
        <p:nvSpPr>
          <p:cNvPr id="12291" name="Content Placeholder 3"/>
          <p:cNvSpPr>
            <a:spLocks noGrp="1"/>
          </p:cNvSpPr>
          <p:nvPr>
            <p:ph idx="1"/>
          </p:nvPr>
        </p:nvSpPr>
        <p:spPr>
          <a:xfrm>
            <a:off x="1047227" y="1033463"/>
            <a:ext cx="9246123" cy="4525962"/>
          </a:xfrm>
        </p:spPr>
        <p:txBody>
          <a:bodyPr rtlCol="0">
            <a:normAutofit/>
          </a:bodyPr>
          <a:lstStyle/>
          <a:p>
            <a:pPr>
              <a:buClr>
                <a:srgbClr val="000099"/>
              </a:buClr>
              <a:defRPr/>
            </a:pPr>
            <a:r>
              <a:rPr lang="en-US" altLang="de-DE" dirty="0"/>
              <a:t>Transition (not a migration) </a:t>
            </a:r>
          </a:p>
          <a:p>
            <a:pPr lvl="1">
              <a:buClr>
                <a:srgbClr val="000099"/>
              </a:buClr>
              <a:buFont typeface="Symbol" panose="05050102010706020507" pitchFamily="18" charset="2"/>
              <a:buChar char="-"/>
              <a:defRPr/>
            </a:pPr>
            <a:r>
              <a:rPr kumimoji="1" lang="en-US" altLang="de-DE" dirty="0"/>
              <a:t>Based on Regulator’s Current View </a:t>
            </a:r>
          </a:p>
          <a:p>
            <a:pPr lvl="1">
              <a:buClr>
                <a:srgbClr val="000099"/>
              </a:buClr>
              <a:buFont typeface="Symbol" panose="05050102010706020507" pitchFamily="18" charset="2"/>
              <a:buChar char="-"/>
              <a:defRPr/>
            </a:pPr>
            <a:r>
              <a:rPr kumimoji="1" lang="en-US" altLang="de-DE" dirty="0"/>
              <a:t>One time transition mapping of IDs</a:t>
            </a:r>
          </a:p>
          <a:p>
            <a:pPr lvl="2" fontAlgn="t">
              <a:buClr>
                <a:srgbClr val="000099"/>
              </a:buClr>
              <a:buFont typeface="Symbol" panose="05050102010706020507" pitchFamily="18" charset="2"/>
              <a:buChar char="-"/>
              <a:defRPr/>
            </a:pPr>
            <a:r>
              <a:rPr kumimoji="1" lang="en-US" sz="1800" dirty="0"/>
              <a:t>Works for eCTD v3.2.2 content, but will not replace a decision on baselining</a:t>
            </a:r>
          </a:p>
          <a:p>
            <a:pPr lvl="2" fontAlgn="t">
              <a:buClr>
                <a:srgbClr val="000099"/>
              </a:buClr>
              <a:buFont typeface="Symbol" panose="05050102010706020507" pitchFamily="18" charset="2"/>
              <a:buChar char="-"/>
              <a:defRPr/>
            </a:pPr>
            <a:r>
              <a:rPr kumimoji="1" lang="en-US" sz="1800" dirty="0"/>
              <a:t>Mapping previous leaf IDs to new </a:t>
            </a:r>
            <a:r>
              <a:rPr kumimoji="1" lang="en-US" sz="1800" b="1" i="1" dirty="0" err="1"/>
              <a:t>contextOfUse</a:t>
            </a:r>
            <a:r>
              <a:rPr kumimoji="1" lang="en-US" sz="1800" dirty="0"/>
              <a:t> IDs will allow further use and re-use in eCTD v4.0 messages</a:t>
            </a:r>
          </a:p>
          <a:p>
            <a:pPr lvl="2" fontAlgn="t">
              <a:buClr>
                <a:srgbClr val="000099"/>
              </a:buClr>
              <a:buFont typeface="Symbol" panose="05050102010706020507" pitchFamily="18" charset="2"/>
              <a:buChar char="-"/>
              <a:defRPr/>
            </a:pPr>
            <a:r>
              <a:rPr kumimoji="1" lang="en-US" sz="1800" dirty="0"/>
              <a:t>No need to modify previously stored sequences or dossiers</a:t>
            </a:r>
          </a:p>
          <a:p>
            <a:pPr>
              <a:buClr>
                <a:srgbClr val="000099"/>
              </a:buClr>
              <a:defRPr/>
            </a:pPr>
            <a:r>
              <a:rPr lang="en-US" altLang="de-DE" dirty="0"/>
              <a:t>Principle:</a:t>
            </a:r>
            <a:endParaRPr lang="de-DE" altLang="de-DE" dirty="0"/>
          </a:p>
        </p:txBody>
      </p:sp>
      <p:grpSp>
        <p:nvGrpSpPr>
          <p:cNvPr id="5" name="Gruppieren 4">
            <a:extLst>
              <a:ext uri="{FF2B5EF4-FFF2-40B4-BE49-F238E27FC236}">
                <a16:creationId xmlns:a16="http://schemas.microsoft.com/office/drawing/2014/main" xmlns="" id="{18F8AB6D-9EFB-405B-AC23-B57FAD6C052E}"/>
              </a:ext>
            </a:extLst>
          </p:cNvPr>
          <p:cNvGrpSpPr/>
          <p:nvPr/>
        </p:nvGrpSpPr>
        <p:grpSpPr>
          <a:xfrm>
            <a:off x="1270216" y="3842190"/>
            <a:ext cx="9092984" cy="2682435"/>
            <a:chOff x="1281281" y="2793207"/>
            <a:chExt cx="9092984" cy="2682435"/>
          </a:xfrm>
        </p:grpSpPr>
        <p:pic>
          <p:nvPicPr>
            <p:cNvPr id="4" name="Grafik 3">
              <a:extLst>
                <a:ext uri="{FF2B5EF4-FFF2-40B4-BE49-F238E27FC236}">
                  <a16:creationId xmlns:a16="http://schemas.microsoft.com/office/drawing/2014/main" xmlns="" id="{497B7E0F-E093-4756-B5B3-3B3A3D50BDE6}"/>
                </a:ext>
              </a:extLst>
            </p:cNvPr>
            <p:cNvPicPr>
              <a:picLocks noChangeAspect="1"/>
            </p:cNvPicPr>
            <p:nvPr/>
          </p:nvPicPr>
          <p:blipFill>
            <a:blip r:embed="rId2"/>
            <a:stretch>
              <a:fillRect/>
            </a:stretch>
          </p:blipFill>
          <p:spPr>
            <a:xfrm>
              <a:off x="1281281" y="2836863"/>
              <a:ext cx="8222118" cy="2638779"/>
            </a:xfrm>
            <a:prstGeom prst="rect">
              <a:avLst/>
            </a:prstGeom>
          </p:spPr>
        </p:pic>
        <p:sp>
          <p:nvSpPr>
            <p:cNvPr id="2" name="Legende mit Linie 1 1"/>
            <p:cNvSpPr/>
            <p:nvPr/>
          </p:nvSpPr>
          <p:spPr>
            <a:xfrm>
              <a:off x="6960683" y="2793207"/>
              <a:ext cx="2590800" cy="503237"/>
            </a:xfrm>
            <a:prstGeom prst="borderCallout1">
              <a:avLst>
                <a:gd name="adj1" fmla="val 44063"/>
                <a:gd name="adj2" fmla="val -130"/>
                <a:gd name="adj3" fmla="val 177891"/>
                <a:gd name="adj4" fmla="val -3013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de-DE" kern="0" dirty="0">
                  <a:solidFill>
                    <a:schemeClr val="tx2"/>
                  </a:solidFill>
                </a:rPr>
                <a:t>eCTD v 4.0 </a:t>
              </a:r>
              <a:r>
                <a:rPr lang="de-DE" kern="0" dirty="0" err="1">
                  <a:solidFill>
                    <a:schemeClr val="tx2"/>
                  </a:solidFill>
                </a:rPr>
                <a:t>document</a:t>
              </a:r>
              <a:r>
                <a:rPr lang="de-DE" kern="0" dirty="0">
                  <a:solidFill>
                    <a:schemeClr val="tx2"/>
                  </a:solidFill>
                </a:rPr>
                <a:t> ID</a:t>
              </a:r>
            </a:p>
          </p:txBody>
        </p:sp>
        <p:sp>
          <p:nvSpPr>
            <p:cNvPr id="6" name="Legende mit Linie 1 5"/>
            <p:cNvSpPr/>
            <p:nvPr/>
          </p:nvSpPr>
          <p:spPr>
            <a:xfrm>
              <a:off x="8150177" y="4704530"/>
              <a:ext cx="2224088" cy="504825"/>
            </a:xfrm>
            <a:prstGeom prst="borderCallout1">
              <a:avLst>
                <a:gd name="adj1" fmla="val -234"/>
                <a:gd name="adj2" fmla="val 348"/>
                <a:gd name="adj3" fmla="val -60622"/>
                <a:gd name="adj4" fmla="val -4194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de-DE" kern="0" dirty="0">
                  <a:solidFill>
                    <a:schemeClr val="tx2"/>
                  </a:solidFill>
                </a:rPr>
                <a:t>eCTD v3.2.2 </a:t>
              </a:r>
              <a:r>
                <a:rPr lang="de-DE" kern="0" dirty="0" err="1">
                  <a:solidFill>
                    <a:schemeClr val="tx2"/>
                  </a:solidFill>
                </a:rPr>
                <a:t>Leaf</a:t>
              </a:r>
              <a:r>
                <a:rPr lang="de-DE" kern="0" dirty="0">
                  <a:solidFill>
                    <a:schemeClr val="tx2"/>
                  </a:solidFill>
                </a:rPr>
                <a:t> ID</a:t>
              </a:r>
            </a:p>
          </p:txBody>
        </p:sp>
        <p:sp>
          <p:nvSpPr>
            <p:cNvPr id="7" name="Legende mit Linie 1 6"/>
            <p:cNvSpPr/>
            <p:nvPr/>
          </p:nvSpPr>
          <p:spPr>
            <a:xfrm>
              <a:off x="3618212" y="4725468"/>
              <a:ext cx="1223962" cy="504825"/>
            </a:xfrm>
            <a:prstGeom prst="borderCallout1">
              <a:avLst>
                <a:gd name="adj1" fmla="val -235"/>
                <a:gd name="adj2" fmla="val 40693"/>
                <a:gd name="adj3" fmla="val -62580"/>
                <a:gd name="adj4" fmla="val 5257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de-DE" kern="0" dirty="0" err="1">
                  <a:solidFill>
                    <a:schemeClr val="tx2"/>
                  </a:solidFill>
                </a:rPr>
                <a:t>Sequence</a:t>
              </a:r>
              <a:endParaRPr lang="de-DE" kern="0" dirty="0">
                <a:solidFill>
                  <a:schemeClr val="tx2"/>
                </a:solidFill>
              </a:endParaRPr>
            </a:p>
          </p:txBody>
        </p:sp>
        <p:sp>
          <p:nvSpPr>
            <p:cNvPr id="9" name="Legende mit Linie 1 8"/>
            <p:cNvSpPr/>
            <p:nvPr/>
          </p:nvSpPr>
          <p:spPr>
            <a:xfrm>
              <a:off x="5309367" y="4697432"/>
              <a:ext cx="1900237" cy="504825"/>
            </a:xfrm>
            <a:prstGeom prst="borderCallout1">
              <a:avLst>
                <a:gd name="adj1" fmla="val -235"/>
                <a:gd name="adj2" fmla="val 1191"/>
                <a:gd name="adj3" fmla="val -69081"/>
                <a:gd name="adj4" fmla="val -1677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de-DE" kern="0" dirty="0">
                  <a:solidFill>
                    <a:schemeClr val="tx2"/>
                  </a:solidFill>
                </a:rPr>
                <a:t>Backbone type</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With eCTD v4.0, you can… (for industry)</a:t>
            </a:r>
          </a:p>
        </p:txBody>
      </p:sp>
      <p:sp>
        <p:nvSpPr>
          <p:cNvPr id="3" name="Content Placeholder 2"/>
          <p:cNvSpPr>
            <a:spLocks noGrp="1"/>
          </p:cNvSpPr>
          <p:nvPr>
            <p:ph idx="1"/>
          </p:nvPr>
        </p:nvSpPr>
        <p:spPr>
          <a:xfrm>
            <a:off x="1032734" y="1808820"/>
            <a:ext cx="9864762" cy="4691993"/>
          </a:xfrm>
        </p:spPr>
        <p:txBody>
          <a:bodyPr>
            <a:normAutofit fontScale="92500"/>
          </a:bodyPr>
          <a:lstStyle/>
          <a:p>
            <a:pPr>
              <a:lnSpc>
                <a:spcPct val="150000"/>
              </a:lnSpc>
            </a:pPr>
            <a:r>
              <a:rPr lang="en-US" sz="2463" dirty="0"/>
              <a:t>Re-use documents submitted previously,</a:t>
            </a:r>
          </a:p>
          <a:p>
            <a:pPr>
              <a:lnSpc>
                <a:spcPct val="150000"/>
              </a:lnSpc>
            </a:pPr>
            <a:r>
              <a:rPr lang="en-US" sz="2463" dirty="0"/>
              <a:t>Correct information (e.g. display name or document title) easily,</a:t>
            </a:r>
          </a:p>
          <a:p>
            <a:pPr>
              <a:lnSpc>
                <a:spcPct val="150000"/>
              </a:lnSpc>
            </a:pPr>
            <a:r>
              <a:rPr lang="en-US" sz="2463" dirty="0"/>
              <a:t>Group documents within a CTD section in a consistent way across ICH regions,</a:t>
            </a:r>
          </a:p>
          <a:p>
            <a:pPr>
              <a:lnSpc>
                <a:spcPct val="150000"/>
              </a:lnSpc>
            </a:pPr>
            <a:r>
              <a:rPr lang="en-US" sz="2463" dirty="0"/>
              <a:t>Change document granularity while maintaining life cycle relationships,</a:t>
            </a:r>
          </a:p>
          <a:p>
            <a:pPr>
              <a:lnSpc>
                <a:spcPct val="150000"/>
              </a:lnSpc>
            </a:pPr>
            <a:r>
              <a:rPr lang="en-US" sz="2463" dirty="0"/>
              <a:t>Set the order of documents within a CTD section,</a:t>
            </a:r>
          </a:p>
          <a:p>
            <a:pPr>
              <a:lnSpc>
                <a:spcPct val="150000"/>
              </a:lnSpc>
            </a:pPr>
            <a:r>
              <a:rPr lang="en-US" sz="2463" dirty="0"/>
              <a:t>Identify submission content (e.g., datasets) for additional processing, and</a:t>
            </a:r>
          </a:p>
          <a:p>
            <a:pPr>
              <a:lnSpc>
                <a:spcPct val="150000"/>
              </a:lnSpc>
            </a:pPr>
            <a:r>
              <a:rPr lang="en-US" sz="2463" dirty="0"/>
              <a:t>Transition current content in v3.2.2 to v4.0 and continue eCTD life cycle in v4.0.</a:t>
            </a:r>
          </a:p>
          <a:p>
            <a:pPr lvl="1"/>
            <a:endParaRPr lang="en-US" sz="2250" dirty="0"/>
          </a:p>
        </p:txBody>
      </p:sp>
      <p:sp>
        <p:nvSpPr>
          <p:cNvPr id="4" name="フッター プレースホルダー 3"/>
          <p:cNvSpPr>
            <a:spLocks noGrp="1"/>
          </p:cNvSpPr>
          <p:nvPr>
            <p:ph type="ftr" idx="14"/>
          </p:nvPr>
        </p:nvSpPr>
        <p:spPr/>
        <p:txBody>
          <a:bodyPr/>
          <a:lstStyle/>
          <a:p>
            <a:r>
              <a:rPr lang="de-DE"/>
              <a:t>ICH M8 eCTD v4.0 Orientation Material</a:t>
            </a:r>
            <a:endParaRPr lang="ru-RU" dirty="0"/>
          </a:p>
        </p:txBody>
      </p:sp>
    </p:spTree>
    <p:extLst>
      <p:ext uri="{BB962C8B-B14F-4D97-AF65-F5344CB8AC3E}">
        <p14:creationId xmlns:p14="http://schemas.microsoft.com/office/powerpoint/2010/main" val="3730526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35915" y="476598"/>
            <a:ext cx="8291513" cy="7921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fontScale="90000"/>
          </a:bodyPr>
          <a:lstStyle/>
          <a:p>
            <a:r>
              <a:rPr lang="de-DE" altLang="de-DE" dirty="0"/>
              <a:t>New </a:t>
            </a:r>
            <a:r>
              <a:rPr lang="de-DE" altLang="de-DE" dirty="0" err="1"/>
              <a:t>Opportunities</a:t>
            </a:r>
            <a:r>
              <a:rPr lang="de-DE" altLang="de-DE" dirty="0"/>
              <a:t> </a:t>
            </a:r>
            <a:r>
              <a:rPr lang="de-DE" altLang="de-DE" dirty="0" err="1"/>
              <a:t>Compared</a:t>
            </a:r>
            <a:r>
              <a:rPr lang="de-DE" altLang="de-DE" dirty="0"/>
              <a:t> </a:t>
            </a:r>
            <a:r>
              <a:rPr lang="de-DE" altLang="de-DE" dirty="0" err="1"/>
              <a:t>to</a:t>
            </a:r>
            <a:r>
              <a:rPr lang="de-DE" altLang="de-DE" dirty="0"/>
              <a:t> v3.2.2</a:t>
            </a:r>
          </a:p>
        </p:txBody>
      </p:sp>
      <p:sp>
        <p:nvSpPr>
          <p:cNvPr id="30723" name="Content Placeholder 2"/>
          <p:cNvSpPr>
            <a:spLocks noGrp="1"/>
          </p:cNvSpPr>
          <p:nvPr>
            <p:ph idx="1"/>
          </p:nvPr>
        </p:nvSpPr>
        <p:spPr>
          <a:xfrm>
            <a:off x="935915" y="1268761"/>
            <a:ext cx="10141816" cy="4927644"/>
          </a:xfrm>
        </p:spPr>
        <p:txBody>
          <a:bodyPr rtlCol="0">
            <a:normAutofit lnSpcReduction="10000"/>
          </a:bodyPr>
          <a:lstStyle/>
          <a:p>
            <a:pPr>
              <a:lnSpc>
                <a:spcPct val="110000"/>
              </a:lnSpc>
              <a:buSzPct val="120000"/>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de-DE" sz="2000" dirty="0" err="1"/>
              <a:t>Reduced</a:t>
            </a:r>
            <a:r>
              <a:rPr lang="de-DE" sz="2000" dirty="0"/>
              <a:t> </a:t>
            </a:r>
            <a:r>
              <a:rPr lang="de-DE" sz="2000" dirty="0" err="1"/>
              <a:t>maintenance</a:t>
            </a:r>
            <a:r>
              <a:rPr lang="de-DE" sz="2000" dirty="0"/>
              <a:t> </a:t>
            </a:r>
            <a:r>
              <a:rPr lang="de-DE" sz="2000" dirty="0" err="1"/>
              <a:t>efforts</a:t>
            </a:r>
            <a:r>
              <a:rPr lang="de-DE" sz="2000" dirty="0"/>
              <a:t> </a:t>
            </a:r>
            <a:r>
              <a:rPr lang="de-DE" sz="2000" dirty="0" err="1"/>
              <a:t>as</a:t>
            </a:r>
            <a:r>
              <a:rPr lang="de-DE" sz="2000" dirty="0"/>
              <a:t> </a:t>
            </a:r>
            <a:r>
              <a:rPr lang="de-DE" sz="2000" dirty="0" err="1"/>
              <a:t>no</a:t>
            </a:r>
            <a:r>
              <a:rPr lang="de-DE" sz="2000" dirty="0"/>
              <a:t> </a:t>
            </a:r>
            <a:r>
              <a:rPr lang="de-DE" sz="2000" dirty="0" err="1"/>
              <a:t>more</a:t>
            </a:r>
            <a:r>
              <a:rPr lang="de-DE" sz="2000" dirty="0"/>
              <a:t> </a:t>
            </a:r>
            <a:r>
              <a:rPr lang="de-DE" sz="2000" dirty="0" err="1"/>
              <a:t>software</a:t>
            </a:r>
            <a:r>
              <a:rPr lang="de-DE" sz="2000" dirty="0"/>
              <a:t> </a:t>
            </a:r>
            <a:r>
              <a:rPr lang="de-DE" sz="2000" dirty="0" err="1"/>
              <a:t>updates</a:t>
            </a:r>
            <a:r>
              <a:rPr lang="de-DE" sz="2000" dirty="0"/>
              <a:t> </a:t>
            </a:r>
            <a:r>
              <a:rPr lang="de-DE" sz="2000" dirty="0" err="1"/>
              <a:t>are</a:t>
            </a:r>
            <a:r>
              <a:rPr lang="de-DE" sz="2000" dirty="0"/>
              <a:t> </a:t>
            </a:r>
            <a:r>
              <a:rPr lang="de-DE" sz="2000" dirty="0" err="1"/>
              <a:t>required</a:t>
            </a:r>
            <a:r>
              <a:rPr lang="de-DE" sz="2000" dirty="0"/>
              <a:t> </a:t>
            </a:r>
            <a:r>
              <a:rPr lang="de-DE" sz="2000" dirty="0" err="1"/>
              <a:t>to</a:t>
            </a:r>
            <a:r>
              <a:rPr lang="de-DE" sz="2000" dirty="0"/>
              <a:t> </a:t>
            </a:r>
            <a:r>
              <a:rPr lang="de-DE" sz="2000" dirty="0" err="1"/>
              <a:t>address</a:t>
            </a:r>
            <a:r>
              <a:rPr lang="de-DE" sz="2000" dirty="0"/>
              <a:t> </a:t>
            </a:r>
            <a:r>
              <a:rPr lang="de-DE" sz="2000" dirty="0" err="1"/>
              <a:t>regulatory</a:t>
            </a:r>
            <a:r>
              <a:rPr lang="de-DE" sz="2000" dirty="0"/>
              <a:t> </a:t>
            </a:r>
            <a:r>
              <a:rPr lang="de-DE" sz="2000" dirty="0" err="1"/>
              <a:t>changes</a:t>
            </a:r>
            <a:r>
              <a:rPr lang="de-DE" sz="2000" dirty="0"/>
              <a:t> </a:t>
            </a:r>
            <a:r>
              <a:rPr lang="de-DE" sz="2000" dirty="0" err="1"/>
              <a:t>without</a:t>
            </a:r>
            <a:r>
              <a:rPr lang="de-DE" sz="2000" dirty="0"/>
              <a:t> </a:t>
            </a:r>
            <a:r>
              <a:rPr lang="de-DE" sz="2000" dirty="0" err="1"/>
              <a:t>delay</a:t>
            </a:r>
            <a:r>
              <a:rPr lang="de-DE" sz="2000" dirty="0"/>
              <a:t> due </a:t>
            </a:r>
            <a:r>
              <a:rPr lang="de-DE" sz="2000" dirty="0" err="1"/>
              <a:t>to</a:t>
            </a:r>
            <a:r>
              <a:rPr lang="de-DE" sz="2000" dirty="0"/>
              <a:t> </a:t>
            </a:r>
            <a:r>
              <a:rPr lang="de-DE" sz="2000" dirty="0" err="1"/>
              <a:t>the</a:t>
            </a:r>
            <a:r>
              <a:rPr lang="de-DE" sz="2000" dirty="0"/>
              <a:t> extensive </a:t>
            </a:r>
            <a:r>
              <a:rPr lang="de-DE" sz="2000" dirty="0" err="1"/>
              <a:t>use</a:t>
            </a:r>
            <a:r>
              <a:rPr lang="de-DE" sz="2000" dirty="0"/>
              <a:t> </a:t>
            </a:r>
            <a:r>
              <a:rPr lang="de-DE" sz="2000" dirty="0" err="1"/>
              <a:t>of</a:t>
            </a:r>
            <a:r>
              <a:rPr lang="de-DE" sz="2000" dirty="0"/>
              <a:t> </a:t>
            </a:r>
            <a:r>
              <a:rPr lang="de-DE" sz="2000" dirty="0" err="1"/>
              <a:t>controlled</a:t>
            </a:r>
            <a:r>
              <a:rPr lang="de-DE" sz="2000" dirty="0"/>
              <a:t> </a:t>
            </a:r>
            <a:r>
              <a:rPr lang="de-DE" sz="2000" dirty="0" err="1"/>
              <a:t>vocabularies</a:t>
            </a:r>
            <a:r>
              <a:rPr lang="de-DE" sz="2000" dirty="0"/>
              <a:t> </a:t>
            </a:r>
            <a:r>
              <a:rPr lang="de-DE" sz="2000" dirty="0" err="1"/>
              <a:t>can</a:t>
            </a:r>
            <a:r>
              <a:rPr lang="de-DE" sz="2000" dirty="0"/>
              <a:t> </a:t>
            </a:r>
            <a:r>
              <a:rPr lang="de-DE" sz="2000" dirty="0" err="1"/>
              <a:t>achieve</a:t>
            </a:r>
            <a:r>
              <a:rPr lang="de-DE" sz="2000" dirty="0"/>
              <a:t> </a:t>
            </a:r>
            <a:r>
              <a:rPr lang="de-DE" sz="2000" dirty="0" err="1"/>
              <a:t>this</a:t>
            </a:r>
            <a:r>
              <a:rPr lang="de-DE" sz="2000" dirty="0"/>
              <a:t> </a:t>
            </a:r>
            <a:r>
              <a:rPr lang="de-DE" sz="2000" dirty="0" err="1"/>
              <a:t>immediately</a:t>
            </a:r>
            <a:r>
              <a:rPr lang="de-DE" sz="2000" dirty="0"/>
              <a:t> </a:t>
            </a:r>
          </a:p>
          <a:p>
            <a:pPr>
              <a:lnSpc>
                <a:spcPct val="110000"/>
              </a:lnSpc>
              <a:buSzPct val="120000"/>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de-DE" sz="2000" dirty="0" err="1"/>
              <a:t>Simplification</a:t>
            </a:r>
            <a:r>
              <a:rPr lang="de-DE" sz="2000" dirty="0"/>
              <a:t> of </a:t>
            </a:r>
            <a:r>
              <a:rPr lang="de-DE" sz="2000" dirty="0" err="1"/>
              <a:t>life</a:t>
            </a:r>
            <a:r>
              <a:rPr lang="de-DE" sz="2000" dirty="0"/>
              <a:t> </a:t>
            </a:r>
            <a:r>
              <a:rPr lang="de-DE" sz="2000" dirty="0" err="1"/>
              <a:t>cycle</a:t>
            </a:r>
            <a:r>
              <a:rPr lang="de-DE" sz="2000" dirty="0"/>
              <a:t> </a:t>
            </a:r>
            <a:r>
              <a:rPr lang="de-DE" sz="2000" dirty="0" err="1"/>
              <a:t>as</a:t>
            </a:r>
            <a:r>
              <a:rPr lang="de-DE" sz="2000" dirty="0"/>
              <a:t> all </a:t>
            </a:r>
            <a:r>
              <a:rPr lang="de-DE" sz="2000" dirty="0" err="1"/>
              <a:t>activities</a:t>
            </a:r>
            <a:r>
              <a:rPr lang="de-DE" sz="2000" dirty="0"/>
              <a:t> will </a:t>
            </a:r>
            <a:r>
              <a:rPr lang="de-DE" sz="2000" dirty="0" err="1"/>
              <a:t>be</a:t>
            </a:r>
            <a:r>
              <a:rPr lang="de-DE" sz="2000" dirty="0"/>
              <a:t> </a:t>
            </a:r>
            <a:r>
              <a:rPr lang="de-DE" sz="2000" dirty="0" err="1"/>
              <a:t>managed</a:t>
            </a:r>
            <a:r>
              <a:rPr lang="de-DE" sz="2000" dirty="0"/>
              <a:t> </a:t>
            </a:r>
            <a:r>
              <a:rPr lang="de-DE" sz="2000" dirty="0" err="1"/>
              <a:t>by</a:t>
            </a:r>
            <a:r>
              <a:rPr lang="de-DE" sz="2000" dirty="0"/>
              <a:t> </a:t>
            </a:r>
            <a:r>
              <a:rPr lang="de-DE" sz="2000" dirty="0" err="1"/>
              <a:t>the</a:t>
            </a:r>
            <a:r>
              <a:rPr lang="de-DE" sz="2000" dirty="0"/>
              <a:t> </a:t>
            </a:r>
            <a:r>
              <a:rPr lang="de-DE" sz="2000" b="1" i="1" dirty="0" err="1"/>
              <a:t>contextOfUse</a:t>
            </a:r>
            <a:r>
              <a:rPr lang="de-DE" sz="2000" dirty="0"/>
              <a:t> </a:t>
            </a:r>
            <a:r>
              <a:rPr lang="de-DE" sz="2000" dirty="0" err="1"/>
              <a:t>element</a:t>
            </a:r>
            <a:endParaRPr lang="de-DE" sz="2000" dirty="0"/>
          </a:p>
          <a:p>
            <a:pPr>
              <a:lnSpc>
                <a:spcPct val="110000"/>
              </a:lnSpc>
              <a:buSzPct val="120000"/>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de-DE" sz="2000" dirty="0"/>
              <a:t>Flexibility of dossier granularity and grouping </a:t>
            </a:r>
            <a:r>
              <a:rPr lang="de-DE" sz="2000" dirty="0" err="1"/>
              <a:t>of</a:t>
            </a:r>
            <a:r>
              <a:rPr lang="de-DE" sz="2000" dirty="0"/>
              <a:t> </a:t>
            </a:r>
            <a:r>
              <a:rPr lang="de-DE" sz="2000" dirty="0" err="1"/>
              <a:t>documents</a:t>
            </a:r>
            <a:r>
              <a:rPr lang="de-DE" sz="2000" dirty="0"/>
              <a:t> due </a:t>
            </a:r>
            <a:r>
              <a:rPr lang="de-DE" sz="2000" dirty="0" err="1"/>
              <a:t>to</a:t>
            </a:r>
            <a:r>
              <a:rPr lang="de-DE" sz="2000" dirty="0"/>
              <a:t> </a:t>
            </a:r>
            <a:r>
              <a:rPr lang="de-DE" sz="2000" dirty="0" err="1"/>
              <a:t>priority</a:t>
            </a:r>
            <a:r>
              <a:rPr lang="de-DE" sz="2000" dirty="0"/>
              <a:t> </a:t>
            </a:r>
            <a:r>
              <a:rPr lang="de-DE" sz="2000" dirty="0" err="1"/>
              <a:t>number</a:t>
            </a:r>
            <a:r>
              <a:rPr lang="de-DE" sz="2000" dirty="0"/>
              <a:t> and </a:t>
            </a:r>
            <a:r>
              <a:rPr lang="de-DE" sz="2000" dirty="0" err="1"/>
              <a:t>the</a:t>
            </a:r>
            <a:r>
              <a:rPr lang="de-DE" sz="2000" dirty="0"/>
              <a:t> </a:t>
            </a:r>
            <a:r>
              <a:rPr lang="de-DE" sz="2000" dirty="0" err="1"/>
              <a:t>option</a:t>
            </a:r>
            <a:r>
              <a:rPr lang="de-DE" sz="2000" dirty="0"/>
              <a:t> </a:t>
            </a:r>
            <a:r>
              <a:rPr lang="de-DE" sz="2000" dirty="0" err="1"/>
              <a:t>of</a:t>
            </a:r>
            <a:r>
              <a:rPr lang="de-DE" sz="2000" dirty="0"/>
              <a:t> </a:t>
            </a:r>
            <a:r>
              <a:rPr lang="de-DE" sz="2000" dirty="0" err="1"/>
              <a:t>group</a:t>
            </a:r>
            <a:r>
              <a:rPr lang="de-DE" sz="2000" dirty="0"/>
              <a:t> </a:t>
            </a:r>
            <a:r>
              <a:rPr lang="de-DE" sz="2000" dirty="0" err="1"/>
              <a:t>titles</a:t>
            </a:r>
            <a:r>
              <a:rPr lang="de-DE" sz="2000" dirty="0"/>
              <a:t> </a:t>
            </a:r>
            <a:r>
              <a:rPr lang="de-DE" sz="2000" dirty="0" err="1"/>
              <a:t>within</a:t>
            </a:r>
            <a:r>
              <a:rPr lang="de-DE" sz="2000" dirty="0"/>
              <a:t> a </a:t>
            </a:r>
            <a:r>
              <a:rPr lang="de-DE" sz="2000" dirty="0" err="1"/>
              <a:t>section</a:t>
            </a:r>
            <a:r>
              <a:rPr lang="de-DE" sz="2000" dirty="0"/>
              <a:t> </a:t>
            </a:r>
            <a:r>
              <a:rPr lang="de-DE" sz="2000" dirty="0" err="1"/>
              <a:t>defined</a:t>
            </a:r>
            <a:r>
              <a:rPr lang="de-DE" sz="2000" dirty="0"/>
              <a:t> </a:t>
            </a:r>
            <a:r>
              <a:rPr lang="de-DE" sz="2000" dirty="0" err="1"/>
              <a:t>by</a:t>
            </a:r>
            <a:r>
              <a:rPr lang="de-DE" sz="2000" dirty="0"/>
              <a:t> a </a:t>
            </a:r>
            <a:r>
              <a:rPr lang="de-DE" sz="2000" dirty="0" err="1"/>
              <a:t>combination</a:t>
            </a:r>
            <a:r>
              <a:rPr lang="de-DE" sz="2000" dirty="0"/>
              <a:t> </a:t>
            </a:r>
            <a:r>
              <a:rPr lang="de-DE" sz="2000" dirty="0" err="1"/>
              <a:t>of</a:t>
            </a:r>
            <a:r>
              <a:rPr lang="de-DE" sz="2000" dirty="0"/>
              <a:t> </a:t>
            </a:r>
            <a:r>
              <a:rPr lang="de-DE" sz="2000" b="1" i="1" dirty="0" err="1"/>
              <a:t>contextOfUse</a:t>
            </a:r>
            <a:r>
              <a:rPr lang="de-DE" sz="2000" dirty="0"/>
              <a:t> </a:t>
            </a:r>
            <a:r>
              <a:rPr lang="de-DE" sz="2000" dirty="0" err="1"/>
              <a:t>element</a:t>
            </a:r>
            <a:r>
              <a:rPr lang="de-DE" sz="2000" dirty="0"/>
              <a:t> and </a:t>
            </a:r>
            <a:r>
              <a:rPr lang="de-DE" sz="2000" dirty="0" err="1"/>
              <a:t>keywords</a:t>
            </a:r>
            <a:endParaRPr lang="de-DE" sz="2000" dirty="0"/>
          </a:p>
          <a:p>
            <a:pPr>
              <a:lnSpc>
                <a:spcPct val="110000"/>
              </a:lnSpc>
              <a:buSzPct val="120000"/>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de-DE" sz="2000" dirty="0" err="1"/>
              <a:t>Referencing</a:t>
            </a:r>
            <a:r>
              <a:rPr lang="de-DE" sz="2000" dirty="0"/>
              <a:t> documents </a:t>
            </a:r>
            <a:r>
              <a:rPr lang="de-DE" sz="2000" dirty="0" err="1"/>
              <a:t>across</a:t>
            </a:r>
            <a:r>
              <a:rPr lang="de-DE" sz="2000" dirty="0"/>
              <a:t> </a:t>
            </a:r>
            <a:r>
              <a:rPr lang="de-DE" sz="2000" dirty="0" err="1"/>
              <a:t>applications</a:t>
            </a:r>
            <a:r>
              <a:rPr lang="de-DE" sz="2000" dirty="0"/>
              <a:t> </a:t>
            </a:r>
            <a:r>
              <a:rPr lang="de-DE" sz="2000" dirty="0" err="1"/>
              <a:t>by</a:t>
            </a:r>
            <a:r>
              <a:rPr lang="de-DE" sz="2000" dirty="0"/>
              <a:t> </a:t>
            </a:r>
            <a:r>
              <a:rPr lang="de-DE" sz="2000" dirty="0" err="1"/>
              <a:t>using</a:t>
            </a:r>
            <a:r>
              <a:rPr lang="de-DE" sz="2000" dirty="0"/>
              <a:t> </a:t>
            </a:r>
            <a:r>
              <a:rPr lang="de-DE" sz="2000" dirty="0" err="1"/>
              <a:t>the</a:t>
            </a:r>
            <a:r>
              <a:rPr lang="de-DE" sz="2000" dirty="0"/>
              <a:t> UUID </a:t>
            </a:r>
            <a:r>
              <a:rPr lang="de-DE" sz="2000" dirty="0" err="1"/>
              <a:t>independently</a:t>
            </a:r>
            <a:r>
              <a:rPr lang="de-DE" sz="2000" dirty="0"/>
              <a:t> </a:t>
            </a:r>
            <a:r>
              <a:rPr lang="de-DE" sz="2000" dirty="0" err="1"/>
              <a:t>from</a:t>
            </a:r>
            <a:r>
              <a:rPr lang="de-DE" sz="2000" dirty="0"/>
              <a:t> </a:t>
            </a:r>
            <a:r>
              <a:rPr lang="de-DE" sz="2000" dirty="0" err="1"/>
              <a:t>the</a:t>
            </a:r>
            <a:r>
              <a:rPr lang="de-DE" sz="2000" dirty="0"/>
              <a:t> </a:t>
            </a:r>
            <a:r>
              <a:rPr lang="de-DE" sz="2000" dirty="0" err="1"/>
              <a:t>structure</a:t>
            </a:r>
            <a:r>
              <a:rPr lang="de-DE" sz="2000" dirty="0"/>
              <a:t> </a:t>
            </a:r>
            <a:r>
              <a:rPr lang="de-DE" sz="2000" dirty="0" err="1"/>
              <a:t>of</a:t>
            </a:r>
            <a:r>
              <a:rPr lang="de-DE" sz="2000" dirty="0"/>
              <a:t> </a:t>
            </a:r>
            <a:r>
              <a:rPr lang="de-DE" sz="2000" dirty="0" err="1"/>
              <a:t>the</a:t>
            </a:r>
            <a:r>
              <a:rPr lang="de-DE" sz="2000" dirty="0"/>
              <a:t> </a:t>
            </a:r>
            <a:r>
              <a:rPr lang="de-DE" sz="2000" dirty="0" err="1"/>
              <a:t>storage</a:t>
            </a:r>
            <a:r>
              <a:rPr lang="de-DE" sz="2000" dirty="0"/>
              <a:t> </a:t>
            </a:r>
            <a:r>
              <a:rPr lang="de-DE" sz="2000" dirty="0" err="1"/>
              <a:t>area</a:t>
            </a:r>
            <a:r>
              <a:rPr lang="de-DE" sz="2000" dirty="0"/>
              <a:t> at </a:t>
            </a:r>
            <a:r>
              <a:rPr lang="de-DE" sz="2000" dirty="0" err="1"/>
              <a:t>receiver‘s</a:t>
            </a:r>
            <a:r>
              <a:rPr lang="de-DE" sz="2000" dirty="0"/>
              <a:t> end</a:t>
            </a:r>
          </a:p>
          <a:p>
            <a:pPr>
              <a:lnSpc>
                <a:spcPct val="110000"/>
              </a:lnSpc>
              <a:buSzPct val="120000"/>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de-DE" sz="2000" dirty="0"/>
              <a:t>Two </a:t>
            </a:r>
            <a:r>
              <a:rPr lang="de-DE" sz="2000" dirty="0" err="1"/>
              <a:t>way</a:t>
            </a:r>
            <a:r>
              <a:rPr lang="de-DE" sz="2000" dirty="0"/>
              <a:t> </a:t>
            </a:r>
            <a:r>
              <a:rPr lang="de-DE" sz="2000" dirty="0" err="1"/>
              <a:t>communication</a:t>
            </a:r>
            <a:r>
              <a:rPr lang="de-DE" sz="2000" dirty="0"/>
              <a:t> </a:t>
            </a:r>
            <a:r>
              <a:rPr lang="de-DE" sz="2000" dirty="0" err="1"/>
              <a:t>as</a:t>
            </a:r>
            <a:r>
              <a:rPr lang="de-DE" sz="2000" dirty="0"/>
              <a:t> a </a:t>
            </a:r>
            <a:r>
              <a:rPr lang="de-DE" sz="2000" dirty="0" err="1"/>
              <a:t>future</a:t>
            </a:r>
            <a:r>
              <a:rPr lang="de-DE" sz="2000" dirty="0"/>
              <a:t> </a:t>
            </a:r>
            <a:r>
              <a:rPr lang="de-DE" sz="2000" dirty="0" err="1"/>
              <a:t>option</a:t>
            </a:r>
            <a:r>
              <a:rPr lang="de-DE" sz="2000" dirty="0"/>
              <a:t> </a:t>
            </a:r>
            <a:r>
              <a:rPr lang="de-DE" sz="2000" dirty="0" err="1"/>
              <a:t>to</a:t>
            </a:r>
            <a:r>
              <a:rPr lang="de-DE" sz="2000" dirty="0"/>
              <a:t> </a:t>
            </a:r>
            <a:r>
              <a:rPr lang="de-DE" sz="2000" dirty="0" err="1"/>
              <a:t>exchange</a:t>
            </a:r>
            <a:r>
              <a:rPr lang="de-DE" sz="2000" dirty="0"/>
              <a:t> </a:t>
            </a:r>
            <a:r>
              <a:rPr lang="de-DE" sz="2000" dirty="0" err="1"/>
              <a:t>information</a:t>
            </a:r>
            <a:r>
              <a:rPr lang="de-DE" sz="2000" dirty="0"/>
              <a:t> </a:t>
            </a:r>
            <a:r>
              <a:rPr lang="de-DE" sz="2000" dirty="0" err="1"/>
              <a:t>without</a:t>
            </a:r>
            <a:r>
              <a:rPr lang="de-DE" sz="2000" dirty="0"/>
              <a:t> </a:t>
            </a:r>
            <a:r>
              <a:rPr lang="de-DE" sz="2000" dirty="0" err="1"/>
              <a:t>media</a:t>
            </a:r>
            <a:r>
              <a:rPr lang="de-DE" sz="2000" dirty="0"/>
              <a:t> </a:t>
            </a:r>
            <a:r>
              <a:rPr lang="de-DE" sz="2000" dirty="0" err="1"/>
              <a:t>breaks</a:t>
            </a:r>
            <a:r>
              <a:rPr lang="de-DE" sz="2000" dirty="0"/>
              <a:t> and </a:t>
            </a:r>
            <a:r>
              <a:rPr lang="de-DE" sz="2000" dirty="0" err="1"/>
              <a:t>presenting</a:t>
            </a:r>
            <a:r>
              <a:rPr lang="de-DE" sz="2000" dirty="0"/>
              <a:t> </a:t>
            </a:r>
            <a:r>
              <a:rPr lang="de-DE" sz="2000" dirty="0" err="1"/>
              <a:t>content</a:t>
            </a:r>
            <a:r>
              <a:rPr lang="de-DE" sz="2000" dirty="0"/>
              <a:t> </a:t>
            </a:r>
            <a:r>
              <a:rPr lang="de-DE" sz="2000" dirty="0" err="1"/>
              <a:t>life</a:t>
            </a:r>
            <a:r>
              <a:rPr lang="de-DE" sz="2000" dirty="0"/>
              <a:t> </a:t>
            </a:r>
            <a:r>
              <a:rPr lang="de-DE" sz="2000" dirty="0" err="1"/>
              <a:t>cycle</a:t>
            </a:r>
            <a:r>
              <a:rPr lang="de-DE" sz="2000" dirty="0"/>
              <a:t> </a:t>
            </a:r>
            <a:r>
              <a:rPr lang="de-DE" sz="2000" dirty="0" err="1"/>
              <a:t>consistently</a:t>
            </a:r>
            <a:r>
              <a:rPr lang="de-DE" sz="2000" dirty="0"/>
              <a:t> at </a:t>
            </a:r>
            <a:r>
              <a:rPr lang="de-DE" sz="2000" dirty="0" err="1"/>
              <a:t>sender‘s</a:t>
            </a:r>
            <a:r>
              <a:rPr lang="de-DE" sz="2000" dirty="0"/>
              <a:t> and </a:t>
            </a:r>
            <a:r>
              <a:rPr lang="de-DE" sz="2000" dirty="0" err="1"/>
              <a:t>reeceiver‘s</a:t>
            </a:r>
            <a:r>
              <a:rPr lang="de-DE" sz="2000" dirty="0"/>
              <a:t> end</a:t>
            </a:r>
          </a:p>
          <a:p>
            <a:pPr>
              <a:lnSpc>
                <a:spcPct val="110000"/>
              </a:lnSpc>
              <a:buSzPct val="120000"/>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de-DE" sz="2000" dirty="0"/>
              <a:t>Applicability to all kind </a:t>
            </a:r>
            <a:r>
              <a:rPr lang="de-DE" sz="2000" dirty="0" err="1"/>
              <a:t>of</a:t>
            </a:r>
            <a:r>
              <a:rPr lang="de-DE" sz="2000" dirty="0"/>
              <a:t> </a:t>
            </a:r>
            <a:r>
              <a:rPr lang="de-DE" sz="2000" dirty="0" err="1"/>
              <a:t>products</a:t>
            </a:r>
            <a:r>
              <a:rPr lang="de-DE" sz="2000" dirty="0"/>
              <a:t> </a:t>
            </a:r>
            <a:r>
              <a:rPr lang="en-US" sz="2000" dirty="0"/>
              <a:t>without the need for software reconfiguration because </a:t>
            </a:r>
            <a:r>
              <a:rPr lang="de-DE" sz="2000" dirty="0"/>
              <a:t> </a:t>
            </a:r>
            <a:r>
              <a:rPr lang="de-DE" sz="2000" dirty="0" err="1"/>
              <a:t>only</a:t>
            </a:r>
            <a:r>
              <a:rPr lang="de-DE" sz="2000" dirty="0"/>
              <a:t> a different  </a:t>
            </a:r>
            <a:r>
              <a:rPr lang="de-DE" sz="2000" dirty="0" err="1"/>
              <a:t>controlled</a:t>
            </a:r>
            <a:r>
              <a:rPr lang="de-DE" sz="2000" dirty="0"/>
              <a:t> </a:t>
            </a:r>
            <a:r>
              <a:rPr lang="de-DE" sz="2000" dirty="0" err="1"/>
              <a:t>term</a:t>
            </a:r>
            <a:r>
              <a:rPr lang="de-DE" sz="2000" dirty="0"/>
              <a:t> </a:t>
            </a:r>
            <a:r>
              <a:rPr lang="de-DE" sz="2000" dirty="0" err="1"/>
              <a:t>list</a:t>
            </a:r>
            <a:r>
              <a:rPr lang="de-DE" sz="2000" dirty="0"/>
              <a:t> </a:t>
            </a:r>
            <a:r>
              <a:rPr lang="de-DE" sz="2000" dirty="0" err="1"/>
              <a:t>for</a:t>
            </a:r>
            <a:r>
              <a:rPr lang="de-DE" sz="2000" dirty="0"/>
              <a:t> </a:t>
            </a:r>
            <a:r>
              <a:rPr lang="de-DE" sz="2000" dirty="0" err="1"/>
              <a:t>contexOfUse</a:t>
            </a:r>
            <a:r>
              <a:rPr lang="de-DE" sz="2000" dirty="0"/>
              <a:t> </a:t>
            </a:r>
            <a:r>
              <a:rPr lang="de-DE" sz="2000" dirty="0" err="1"/>
              <a:t>terms</a:t>
            </a:r>
            <a:r>
              <a:rPr lang="de-DE" sz="2000" dirty="0"/>
              <a:t> </a:t>
            </a:r>
            <a:r>
              <a:rPr lang="de-DE" sz="2000" dirty="0" err="1"/>
              <a:t>is</a:t>
            </a:r>
            <a:r>
              <a:rPr lang="de-DE" sz="2000" dirty="0"/>
              <a:t> </a:t>
            </a:r>
            <a:r>
              <a:rPr lang="de-DE" sz="2000" dirty="0" err="1"/>
              <a:t>required</a:t>
            </a:r>
            <a:endParaRPr lang="de-DE"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Pre-requisites</a:t>
            </a:r>
          </a:p>
        </p:txBody>
      </p:sp>
      <p:sp>
        <p:nvSpPr>
          <p:cNvPr id="3" name="Content Placeholder 2"/>
          <p:cNvSpPr>
            <a:spLocks noGrp="1"/>
          </p:cNvSpPr>
          <p:nvPr>
            <p:ph idx="1"/>
          </p:nvPr>
        </p:nvSpPr>
        <p:spPr>
          <a:xfrm>
            <a:off x="838200" y="1690688"/>
            <a:ext cx="10515600" cy="4351338"/>
          </a:xfrm>
        </p:spPr>
        <p:txBody>
          <a:bodyPr/>
          <a:lstStyle/>
          <a:p>
            <a:r>
              <a:rPr lang="en-GB" dirty="0"/>
              <a:t>The benefit-cost-ratio needs to be calculated</a:t>
            </a:r>
          </a:p>
          <a:p>
            <a:r>
              <a:rPr lang="en-GB" dirty="0"/>
              <a:t>Agencies which are currently don’t use an eCTD reviewing tool need to implement or need to have access to at least a simple viewing tool</a:t>
            </a:r>
          </a:p>
          <a:p>
            <a:r>
              <a:rPr lang="en-US" dirty="0"/>
              <a:t>Considering that IT developments will move from a document based towards a data based submission an impact analysis how eCTD v4.0 will interact with IDMP implementation, application dataset usage for </a:t>
            </a:r>
            <a:r>
              <a:rPr lang="en-US" dirty="0" err="1"/>
              <a:t>eAF</a:t>
            </a:r>
            <a:r>
              <a:rPr lang="en-US" dirty="0"/>
              <a:t> or product databases for medicinal products. </a:t>
            </a:r>
            <a:endParaRPr lang="es-ES" dirty="0"/>
          </a:p>
          <a:p>
            <a:endParaRPr lang="en-GB" dirty="0"/>
          </a:p>
        </p:txBody>
      </p:sp>
    </p:spTree>
    <p:extLst>
      <p:ext uri="{BB962C8B-B14F-4D97-AF65-F5344CB8AC3E}">
        <p14:creationId xmlns:p14="http://schemas.microsoft.com/office/powerpoint/2010/main" val="847871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81260" y="611455"/>
            <a:ext cx="10707688" cy="741164"/>
          </a:xfrm>
        </p:spPr>
        <p:txBody>
          <a:bodyPr/>
          <a:lstStyle/>
          <a:p>
            <a:r>
              <a:rPr kumimoji="1" lang="en-US" altLang="ja-JP" dirty="0"/>
              <a:t>Advantages of eCTD v4.0</a:t>
            </a:r>
            <a:r>
              <a:rPr kumimoji="1" lang="en-US" altLang="ja-JP" sz="2000" dirty="0"/>
              <a:t> (1)</a:t>
            </a:r>
            <a:endParaRPr kumimoji="1" lang="ja-JP" altLang="en-US" dirty="0"/>
          </a:p>
        </p:txBody>
      </p:sp>
      <p:sp>
        <p:nvSpPr>
          <p:cNvPr id="3" name="コンテンツ プレースホルダー 2"/>
          <p:cNvSpPr>
            <a:spLocks noGrp="1"/>
          </p:cNvSpPr>
          <p:nvPr>
            <p:ph idx="1"/>
          </p:nvPr>
        </p:nvSpPr>
        <p:spPr>
          <a:xfrm>
            <a:off x="881260" y="1443867"/>
            <a:ext cx="9429553" cy="5118298"/>
          </a:xfrm>
        </p:spPr>
        <p:txBody>
          <a:bodyPr>
            <a:normAutofit/>
          </a:bodyPr>
          <a:lstStyle/>
          <a:p>
            <a:r>
              <a:rPr kumimoji="1" lang="en-US" altLang="ja-JP" sz="2000" dirty="0" err="1"/>
              <a:t>Harmonised</a:t>
            </a:r>
            <a:r>
              <a:rPr kumimoji="1" lang="en-US" altLang="ja-JP" sz="2000" dirty="0"/>
              <a:t> submission unit:</a:t>
            </a:r>
          </a:p>
          <a:p>
            <a:pPr lvl="1"/>
            <a:r>
              <a:rPr kumimoji="1" lang="en-US" altLang="ja-JP" sz="1800" dirty="0"/>
              <a:t>All content from Module 1 through Module 5 is contained in one exchange message – i.e., an XML file covers both ICH and regional information.</a:t>
            </a:r>
          </a:p>
          <a:p>
            <a:r>
              <a:rPr kumimoji="1" lang="en-US" altLang="ja-JP" sz="2000" dirty="0"/>
              <a:t>Document re-use:  </a:t>
            </a:r>
          </a:p>
          <a:p>
            <a:pPr lvl="1"/>
            <a:r>
              <a:rPr kumimoji="1" lang="en-US" altLang="ja-JP" sz="1800" dirty="0"/>
              <a:t>Once a document has been submitted, the document may be reused by referencing its unique identifier (ID) from the same or different submission.</a:t>
            </a:r>
            <a:endParaRPr kumimoji="1" lang="en-US" altLang="ja-JP" sz="1800" strike="sngStrike" dirty="0"/>
          </a:p>
          <a:p>
            <a:pPr lvl="1"/>
            <a:r>
              <a:rPr kumimoji="1" lang="en-US" altLang="ja-JP" sz="1800" dirty="0"/>
              <a:t>Allows re-use of meta-data (e.g., document title, language, media type)</a:t>
            </a:r>
          </a:p>
          <a:p>
            <a:pPr lvl="1"/>
            <a:r>
              <a:rPr kumimoji="1" lang="en-US" altLang="ja-JP" sz="1800" dirty="0">
                <a:ea typeface="MS PGothic" panose="020B0600070205080204" pitchFamily="50" charset="-128"/>
              </a:rPr>
              <a:t>All the contents of the reused document, including references and hypertext links to other documents, should be relevant to any submission that uses it again.</a:t>
            </a:r>
            <a:endParaRPr kumimoji="1" lang="en-US" altLang="ja-JP" sz="1800" dirty="0"/>
          </a:p>
          <a:p>
            <a:r>
              <a:rPr kumimoji="1" lang="en-US" altLang="ja-JP" sz="2000" dirty="0"/>
              <a:t>Context of Use life cycle:</a:t>
            </a:r>
          </a:p>
          <a:p>
            <a:pPr lvl="1"/>
            <a:r>
              <a:rPr kumimoji="1" lang="en-US" altLang="ja-JP" sz="1800" dirty="0"/>
              <a:t>The Context of Use concept allows for advanced life cycle management operations.  A Context of Use may be replaced by one or more Context of Use elements and vice versa (i.e., one to many, many to one) through the context of use life cycle. </a:t>
            </a:r>
          </a:p>
          <a:p>
            <a:pPr lvl="1"/>
            <a:r>
              <a:rPr kumimoji="1" lang="en-US" altLang="ja-JP" sz="1800" dirty="0"/>
              <a:t>eCTD v4.0 also introduces the ability to apply changes to keyword definition display name values (e.g., drug substance/product names, manufacturers, dosage forms, indication, excipient, group title) without resubmitting the physical files or the Context of Use element. </a:t>
            </a:r>
            <a:endParaRPr kumimoji="1" lang="en-US" altLang="ja-JP" sz="2000" dirty="0"/>
          </a:p>
        </p:txBody>
      </p:sp>
      <p:sp>
        <p:nvSpPr>
          <p:cNvPr id="4" name="フッター プレースホルダー 3"/>
          <p:cNvSpPr>
            <a:spLocks noGrp="1"/>
          </p:cNvSpPr>
          <p:nvPr>
            <p:ph type="ftr" idx="14"/>
          </p:nvPr>
        </p:nvSpPr>
        <p:spPr/>
        <p:txBody>
          <a:bodyPr/>
          <a:lstStyle/>
          <a:p>
            <a:r>
              <a:rPr lang="de-DE"/>
              <a:t>ICH M8 eCTD v4.0 Orientation Material</a:t>
            </a:r>
            <a:endParaRPr lang="ru-RU" dirty="0"/>
          </a:p>
        </p:txBody>
      </p:sp>
    </p:spTree>
    <p:extLst>
      <p:ext uri="{BB962C8B-B14F-4D97-AF65-F5344CB8AC3E}">
        <p14:creationId xmlns:p14="http://schemas.microsoft.com/office/powerpoint/2010/main" val="2984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1260" y="672145"/>
            <a:ext cx="10707688" cy="741164"/>
          </a:xfrm>
        </p:spPr>
        <p:txBody>
          <a:bodyPr/>
          <a:lstStyle/>
          <a:p>
            <a:r>
              <a:rPr lang="en-US" dirty="0"/>
              <a:t>Advantages of eCTD v4.0</a:t>
            </a:r>
            <a:r>
              <a:rPr kumimoji="1" lang="en-US" altLang="ja-JP" sz="2000" dirty="0">
                <a:solidFill>
                  <a:prstClr val="black"/>
                </a:solidFill>
              </a:rPr>
              <a:t> (2)</a:t>
            </a:r>
            <a:endParaRPr lang="en-US" dirty="0"/>
          </a:p>
        </p:txBody>
      </p:sp>
      <p:sp>
        <p:nvSpPr>
          <p:cNvPr id="3" name="Content Placeholder 2"/>
          <p:cNvSpPr>
            <a:spLocks noGrp="1"/>
          </p:cNvSpPr>
          <p:nvPr>
            <p:ph idx="1"/>
          </p:nvPr>
        </p:nvSpPr>
        <p:spPr>
          <a:xfrm>
            <a:off x="881260" y="1425773"/>
            <a:ext cx="10350500" cy="5000626"/>
          </a:xfrm>
          <a:noFill/>
        </p:spPr>
        <p:txBody>
          <a:bodyPr>
            <a:normAutofit/>
          </a:bodyPr>
          <a:lstStyle/>
          <a:p>
            <a:r>
              <a:rPr lang="en-US" altLang="ja-JP" sz="2400" dirty="0"/>
              <a:t>Function of context of use and keyword combinations: </a:t>
            </a:r>
          </a:p>
          <a:p>
            <a:pPr lvl="1"/>
            <a:r>
              <a:rPr lang="en-US" altLang="ja-JP" sz="2000" dirty="0"/>
              <a:t>The Context of Use and Keyword combination will function to create a group of documents.</a:t>
            </a:r>
          </a:p>
          <a:p>
            <a:pPr lvl="1"/>
            <a:r>
              <a:rPr lang="en-US" altLang="ja-JP" sz="2000" dirty="0"/>
              <a:t>It will enable the flexible creation of groups of documents with common links: for example same API, clinical studies or development </a:t>
            </a:r>
            <a:r>
              <a:rPr lang="en-GB" altLang="ja-JP" sz="2000" dirty="0"/>
              <a:t>programmes.</a:t>
            </a:r>
            <a:endParaRPr lang="en-US" altLang="ja-JP" sz="2000" dirty="0"/>
          </a:p>
          <a:p>
            <a:r>
              <a:rPr lang="en-US" altLang="ja-JP" sz="2400" dirty="0"/>
              <a:t>Controlled vocabularies (CVs):</a:t>
            </a:r>
          </a:p>
          <a:p>
            <a:pPr lvl="1"/>
            <a:r>
              <a:rPr lang="en-US" altLang="ja-JP" sz="2000" dirty="0"/>
              <a:t>Allowed values are captured in CVs providing for easier update without the need for system or tool updates. This allows changes due to e.g. new legislation, Brexit, etc. within a time frame of few weeks instead of several months for transition.</a:t>
            </a:r>
          </a:p>
          <a:p>
            <a:pPr lvl="1"/>
            <a:r>
              <a:rPr lang="en-US" altLang="ja-JP" sz="2000" dirty="0"/>
              <a:t>For sender-defined keyword values, previously submitted values can be corrected/replaced in subsequent submissions</a:t>
            </a:r>
          </a:p>
          <a:p>
            <a:r>
              <a:rPr lang="en-US" sz="2400" dirty="0"/>
              <a:t>Additional document metadata</a:t>
            </a:r>
          </a:p>
          <a:p>
            <a:pPr lvl="1"/>
            <a:r>
              <a:rPr lang="en-US" sz="2000" dirty="0"/>
              <a:t>Document metadata may be used to identify submission content (e.g., datasets) that require additional processing</a:t>
            </a:r>
          </a:p>
        </p:txBody>
      </p:sp>
      <p:sp>
        <p:nvSpPr>
          <p:cNvPr id="4" name="フッター プレースホルダー 3"/>
          <p:cNvSpPr>
            <a:spLocks noGrp="1"/>
          </p:cNvSpPr>
          <p:nvPr>
            <p:ph type="ftr" idx="14"/>
          </p:nvPr>
        </p:nvSpPr>
        <p:spPr/>
        <p:txBody>
          <a:bodyPr/>
          <a:lstStyle/>
          <a:p>
            <a:r>
              <a:rPr lang="de-DE"/>
              <a:t>ICH M8 eCTD v4.0 Orientation Material</a:t>
            </a:r>
            <a:endParaRPr lang="ru-RU" dirty="0"/>
          </a:p>
        </p:txBody>
      </p:sp>
    </p:spTree>
    <p:extLst>
      <p:ext uri="{BB962C8B-B14F-4D97-AF65-F5344CB8AC3E}">
        <p14:creationId xmlns:p14="http://schemas.microsoft.com/office/powerpoint/2010/main" val="1965748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6387F3C-BF03-4352-BBB8-97BF7CE48F56}"/>
              </a:ext>
            </a:extLst>
          </p:cNvPr>
          <p:cNvSpPr>
            <a:spLocks noGrp="1"/>
          </p:cNvSpPr>
          <p:nvPr>
            <p:ph type="title"/>
          </p:nvPr>
        </p:nvSpPr>
        <p:spPr>
          <a:xfrm>
            <a:off x="838200" y="365125"/>
            <a:ext cx="10515600" cy="1325563"/>
          </a:xfrm>
        </p:spPr>
        <p:txBody>
          <a:bodyPr/>
          <a:lstStyle/>
          <a:p>
            <a:r>
              <a:rPr lang="en-US" dirty="0"/>
              <a:t>How eCTD 4.0 can Help Regulators</a:t>
            </a:r>
            <a:endParaRPr lang="de-DE" dirty="0"/>
          </a:p>
        </p:txBody>
      </p:sp>
      <p:sp>
        <p:nvSpPr>
          <p:cNvPr id="3" name="Inhaltsplatzhalter 2">
            <a:extLst>
              <a:ext uri="{FF2B5EF4-FFF2-40B4-BE49-F238E27FC236}">
                <a16:creationId xmlns:a16="http://schemas.microsoft.com/office/drawing/2014/main" xmlns="" id="{9ED81E38-EFBB-48A2-AA09-1E00F3877039}"/>
              </a:ext>
            </a:extLst>
          </p:cNvPr>
          <p:cNvSpPr>
            <a:spLocks noGrp="1"/>
          </p:cNvSpPr>
          <p:nvPr>
            <p:ph idx="1"/>
          </p:nvPr>
        </p:nvSpPr>
        <p:spPr>
          <a:xfrm>
            <a:off x="838200" y="1825625"/>
            <a:ext cx="10515600" cy="4667250"/>
          </a:xfrm>
        </p:spPr>
        <p:txBody>
          <a:bodyPr>
            <a:normAutofit lnSpcReduction="10000"/>
          </a:bodyPr>
          <a:lstStyle/>
          <a:p>
            <a:pPr marL="514350" indent="-514350">
              <a:buFont typeface="+mj-lt"/>
              <a:buAutoNum type="arabicPeriod"/>
            </a:pPr>
            <a:r>
              <a:rPr lang="en-GB" dirty="0"/>
              <a:t>Automation of administrative processing</a:t>
            </a:r>
          </a:p>
          <a:p>
            <a:pPr marL="514350" indent="-514350">
              <a:buFont typeface="+mj-lt"/>
              <a:buAutoNum type="arabicPeriod"/>
            </a:pPr>
            <a:r>
              <a:rPr lang="en-GB" dirty="0"/>
              <a:t>Submission of content relevant for more than one dossier / application</a:t>
            </a:r>
          </a:p>
          <a:p>
            <a:pPr marL="514350" indent="-514350">
              <a:buFont typeface="+mj-lt"/>
              <a:buAutoNum type="arabicPeriod"/>
            </a:pPr>
            <a:r>
              <a:rPr lang="en-GB" dirty="0"/>
              <a:t>Implementation of new legal requirements / modification of the dossier structure to adapt better to new business requirements</a:t>
            </a:r>
          </a:p>
          <a:p>
            <a:pPr marL="514350" indent="-514350">
              <a:buFont typeface="+mj-lt"/>
              <a:buAutoNum type="arabicPeriod"/>
            </a:pPr>
            <a:r>
              <a:rPr lang="en-GB" dirty="0"/>
              <a:t>Electronic submission required for regulated product types other than human medicinal products</a:t>
            </a:r>
          </a:p>
          <a:p>
            <a:pPr marL="514350" indent="-514350">
              <a:buFont typeface="+mj-lt"/>
              <a:buAutoNum type="arabicPeriod"/>
            </a:pPr>
            <a:r>
              <a:rPr lang="en-US" dirty="0"/>
              <a:t>Much less maintenance effort for submission management and reviewing tools</a:t>
            </a:r>
          </a:p>
          <a:p>
            <a:pPr marL="514350" indent="-514350">
              <a:buFont typeface="+mj-lt"/>
              <a:buAutoNum type="arabicPeriod"/>
            </a:pPr>
            <a:endParaRPr lang="en-US" dirty="0"/>
          </a:p>
          <a:p>
            <a:pPr marL="0" indent="0" algn="r">
              <a:buNone/>
            </a:pPr>
            <a:r>
              <a:rPr lang="en-US" sz="2000" b="1" dirty="0"/>
              <a:t>Details on each topic will be presented on the following pages… </a:t>
            </a:r>
          </a:p>
        </p:txBody>
      </p:sp>
    </p:spTree>
    <p:extLst>
      <p:ext uri="{BB962C8B-B14F-4D97-AF65-F5344CB8AC3E}">
        <p14:creationId xmlns:p14="http://schemas.microsoft.com/office/powerpoint/2010/main" val="560595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6387F3C-BF03-4352-BBB8-97BF7CE48F56}"/>
              </a:ext>
            </a:extLst>
          </p:cNvPr>
          <p:cNvSpPr>
            <a:spLocks noGrp="1"/>
          </p:cNvSpPr>
          <p:nvPr>
            <p:ph type="title"/>
          </p:nvPr>
        </p:nvSpPr>
        <p:spPr/>
        <p:txBody>
          <a:bodyPr/>
          <a:lstStyle/>
          <a:p>
            <a:r>
              <a:rPr lang="en-GB" dirty="0"/>
              <a:t>1. Automation of Administrative Processing</a:t>
            </a:r>
          </a:p>
        </p:txBody>
      </p:sp>
      <p:sp>
        <p:nvSpPr>
          <p:cNvPr id="3" name="Inhaltsplatzhalter 2">
            <a:extLst>
              <a:ext uri="{FF2B5EF4-FFF2-40B4-BE49-F238E27FC236}">
                <a16:creationId xmlns:a16="http://schemas.microsoft.com/office/drawing/2014/main" xmlns="" id="{9ED81E38-EFBB-48A2-AA09-1E00F3877039}"/>
              </a:ext>
            </a:extLst>
          </p:cNvPr>
          <p:cNvSpPr>
            <a:spLocks noGrp="1"/>
          </p:cNvSpPr>
          <p:nvPr>
            <p:ph idx="1"/>
          </p:nvPr>
        </p:nvSpPr>
        <p:spPr>
          <a:xfrm>
            <a:off x="838200" y="1570791"/>
            <a:ext cx="10515600" cy="5032375"/>
          </a:xfrm>
        </p:spPr>
        <p:txBody>
          <a:bodyPr>
            <a:normAutofit/>
          </a:bodyPr>
          <a:lstStyle/>
          <a:p>
            <a:r>
              <a:rPr lang="en-GB" sz="2300" dirty="0"/>
              <a:t>Although some improvements of the current eCTD specification are already contributing to an easier automated processing, the situation for grouped submissions of all kinds is laborious to manage and at risk for error. </a:t>
            </a:r>
            <a:br>
              <a:rPr lang="en-GB" sz="2300" dirty="0"/>
            </a:br>
            <a:r>
              <a:rPr lang="en-GB" sz="2300" dirty="0"/>
              <a:t>Referencing across applications will reduce workload substantially because technical validation of additional submissionunit.xml files can be automated.</a:t>
            </a:r>
          </a:p>
          <a:p>
            <a:r>
              <a:rPr lang="en-GB" sz="2300" dirty="0"/>
              <a:t>Currently, the same content is required to be submitted several times </a:t>
            </a:r>
            <a:r>
              <a:rPr lang="en-US" sz="2300" dirty="0"/>
              <a:t>(for example in procedures such as work-sharing, DCP/ MRP). An immediate local benefit of using eCTD 4.0 correctly is that duplicates must no longer be stored in the same national repositories. Even greater benefit will of course be achieved by setting up a common EU “dossier” repository because it would save on the storage overhead for the EU Regulatory Network, and fully enable inter-submission cross-referencing of content.</a:t>
            </a:r>
            <a:r>
              <a:rPr lang="en-GB" sz="2300" dirty="0"/>
              <a:t> </a:t>
            </a:r>
          </a:p>
          <a:p>
            <a:r>
              <a:rPr lang="en-US" sz="2300" dirty="0"/>
              <a:t>eCTD 4.0 can make it possible to indicate that submitted content has received agency assessment, and what the outcome was.  Such information could save further review and assessment work.</a:t>
            </a:r>
          </a:p>
        </p:txBody>
      </p:sp>
    </p:spTree>
    <p:extLst>
      <p:ext uri="{BB962C8B-B14F-4D97-AF65-F5344CB8AC3E}">
        <p14:creationId xmlns:p14="http://schemas.microsoft.com/office/powerpoint/2010/main" val="2410076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785308" y="4088813"/>
            <a:ext cx="10327341" cy="2452761"/>
          </a:xfrm>
          <a:prstGeom prst="rect">
            <a:avLst/>
          </a:prstGeom>
          <a:noFill/>
        </p:spPr>
        <p:txBody>
          <a:bodyPr wrap="square" rtlCol="0">
            <a:normAutofit lnSpcReduction="10000"/>
          </a:bodyPr>
          <a:lstStyle/>
          <a:p>
            <a:pPr marL="214313" indent="-214313">
              <a:lnSpc>
                <a:spcPct val="115000"/>
              </a:lnSpc>
              <a:buFont typeface="Arial" panose="020B0604020202020204" pitchFamily="34" charset="0"/>
              <a:buChar char="•"/>
            </a:pPr>
            <a:r>
              <a:rPr lang="en-US" sz="2000" dirty="0">
                <a:latin typeface="Calibri" panose="020F0502020204030204" pitchFamily="34" charset="0"/>
                <a:cs typeface="Calibri" panose="020F0502020204030204" pitchFamily="34" charset="0"/>
              </a:rPr>
              <a:t>Provision of separate submissionunit.xml files of involved applications, submitted in one container to get all information same time </a:t>
            </a:r>
          </a:p>
          <a:p>
            <a:pPr marL="214313" indent="-214313">
              <a:lnSpc>
                <a:spcPct val="115000"/>
              </a:lnSpc>
              <a:buFont typeface="Arial" panose="020B0604020202020204" pitchFamily="34" charset="0"/>
              <a:buChar char="•"/>
            </a:pPr>
            <a:r>
              <a:rPr lang="en-US" sz="2000" dirty="0">
                <a:latin typeface="Calibri" panose="020F0502020204030204" pitchFamily="34" charset="0"/>
                <a:cs typeface="Calibri" panose="020F0502020204030204" pitchFamily="34" charset="0"/>
              </a:rPr>
              <a:t>The submissionunit.xml will contain </a:t>
            </a:r>
            <a:r>
              <a:rPr lang="en-US" sz="2000" b="1" i="1" dirty="0" err="1">
                <a:latin typeface="Calibri" panose="020F0502020204030204" pitchFamily="34" charset="0"/>
                <a:cs typeface="Calibri" panose="020F0502020204030204" pitchFamily="34" charset="0"/>
              </a:rPr>
              <a:t>contextOfUse</a:t>
            </a:r>
            <a:r>
              <a:rPr lang="en-US" sz="2000" dirty="0">
                <a:latin typeface="Calibri" panose="020F0502020204030204" pitchFamily="34" charset="0"/>
                <a:cs typeface="Calibri" panose="020F0502020204030204" pitchFamily="34" charset="0"/>
              </a:rPr>
              <a:t> elements only for one application and references the </a:t>
            </a:r>
            <a:r>
              <a:rPr lang="en-US" sz="2000" b="1" i="1" dirty="0">
                <a:latin typeface="Calibri" panose="020F0502020204030204" pitchFamily="34" charset="0"/>
                <a:cs typeface="Calibri" panose="020F0502020204030204" pitchFamily="34" charset="0"/>
              </a:rPr>
              <a:t>document</a:t>
            </a:r>
            <a:r>
              <a:rPr lang="en-US" sz="2000" dirty="0">
                <a:latin typeface="Calibri" panose="020F0502020204030204" pitchFamily="34" charset="0"/>
                <a:cs typeface="Calibri" panose="020F0502020204030204" pitchFamily="34" charset="0"/>
              </a:rPr>
              <a:t> element UUIDs included from e.g. fr1762 submissionunit.xml by which the files are provided</a:t>
            </a:r>
          </a:p>
          <a:p>
            <a:pPr marL="214313" indent="-214313">
              <a:lnSpc>
                <a:spcPct val="115000"/>
              </a:lnSpc>
              <a:buFont typeface="Arial" panose="020B0604020202020204" pitchFamily="34" charset="0"/>
              <a:buChar char="•"/>
            </a:pPr>
            <a:r>
              <a:rPr lang="en-US" sz="2000" dirty="0">
                <a:latin typeface="Calibri" panose="020F0502020204030204" pitchFamily="34" charset="0"/>
                <a:cs typeface="Calibri" panose="020F0502020204030204" pitchFamily="34" charset="0"/>
              </a:rPr>
              <a:t>No need to store the short life of such a regulatory activity separately</a:t>
            </a:r>
          </a:p>
          <a:p>
            <a:pPr marL="214313" indent="-214313">
              <a:lnSpc>
                <a:spcPct val="115000"/>
              </a:lnSpc>
              <a:buFont typeface="Arial" panose="020B0604020202020204" pitchFamily="34" charset="0"/>
              <a:buChar char="•"/>
            </a:pPr>
            <a:r>
              <a:rPr lang="en-US" sz="2000" dirty="0">
                <a:latin typeface="Calibri" panose="020F0502020204030204" pitchFamily="34" charset="0"/>
                <a:cs typeface="Calibri" panose="020F0502020204030204" pitchFamily="34" charset="0"/>
              </a:rPr>
              <a:t>No need for additional rules for specific folder names</a:t>
            </a:r>
            <a:endParaRPr lang="de-DE" sz="2000" dirty="0">
              <a:latin typeface="Calibri" panose="020F0502020204030204" pitchFamily="34" charset="0"/>
              <a:cs typeface="Calibri" panose="020F0502020204030204" pitchFamily="34" charset="0"/>
            </a:endParaRPr>
          </a:p>
        </p:txBody>
      </p:sp>
      <p:sp>
        <p:nvSpPr>
          <p:cNvPr id="8" name="Titel 1">
            <a:extLst>
              <a:ext uri="{FF2B5EF4-FFF2-40B4-BE49-F238E27FC236}">
                <a16:creationId xmlns:a16="http://schemas.microsoft.com/office/drawing/2014/main" xmlns="" id="{1C5E360D-21B8-40DB-90B6-FE0851059722}"/>
              </a:ext>
            </a:extLst>
          </p:cNvPr>
          <p:cNvSpPr txBox="1">
            <a:spLocks/>
          </p:cNvSpPr>
          <p:nvPr/>
        </p:nvSpPr>
        <p:spPr>
          <a:xfrm>
            <a:off x="785307" y="196103"/>
            <a:ext cx="10327341" cy="79208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fontScale="62500" lnSpcReduction="20000"/>
          </a:bodyPr>
          <a:lstStyle>
            <a:lvl1pPr>
              <a:lnSpc>
                <a:spcPct val="90000"/>
              </a:lnSpc>
              <a:spcBef>
                <a:spcPct val="0"/>
              </a:spcBef>
              <a:buNone/>
              <a:defRPr sz="4400">
                <a:latin typeface="+mj-lt"/>
                <a:ea typeface="+mj-ea"/>
                <a:cs typeface="+mj-cs"/>
              </a:defRPr>
            </a:lvl1pPr>
            <a:lvl2pPr algn="ctr">
              <a:defRPr sz="4400">
                <a:solidFill>
                  <a:schemeClr val="tx1"/>
                </a:solidFill>
                <a:latin typeface="Calibri" pitchFamily="34" charset="0"/>
              </a:defRPr>
            </a:lvl2pPr>
            <a:lvl3pPr algn="ctr">
              <a:defRPr sz="4400">
                <a:solidFill>
                  <a:schemeClr val="tx1"/>
                </a:solidFill>
                <a:latin typeface="Calibri" pitchFamily="34" charset="0"/>
              </a:defRPr>
            </a:lvl3pPr>
            <a:lvl4pPr algn="ctr">
              <a:defRPr sz="4400">
                <a:solidFill>
                  <a:schemeClr val="tx1"/>
                </a:solidFill>
                <a:latin typeface="Calibri" pitchFamily="34" charset="0"/>
              </a:defRPr>
            </a:lvl4pPr>
            <a:lvl5pPr algn="ctr">
              <a:defRPr sz="4400">
                <a:solidFill>
                  <a:schemeClr val="tx1"/>
                </a:solidFill>
                <a:latin typeface="Calibri" pitchFamily="34" charset="0"/>
              </a:defRPr>
            </a:lvl5pPr>
            <a:lvl6pPr marL="457200" algn="ctr" fontAlgn="base">
              <a:spcBef>
                <a:spcPct val="0"/>
              </a:spcBef>
              <a:spcAft>
                <a:spcPct val="0"/>
              </a:spcAft>
              <a:defRPr sz="4400">
                <a:solidFill>
                  <a:schemeClr val="tx1"/>
                </a:solidFill>
                <a:latin typeface="Calibri" pitchFamily="34" charset="0"/>
              </a:defRPr>
            </a:lvl6pPr>
            <a:lvl7pPr marL="914400" algn="ctr" fontAlgn="base">
              <a:spcBef>
                <a:spcPct val="0"/>
              </a:spcBef>
              <a:spcAft>
                <a:spcPct val="0"/>
              </a:spcAft>
              <a:defRPr sz="4400">
                <a:solidFill>
                  <a:schemeClr val="tx1"/>
                </a:solidFill>
                <a:latin typeface="Calibri" pitchFamily="34" charset="0"/>
              </a:defRPr>
            </a:lvl7pPr>
            <a:lvl8pPr marL="1371600" algn="ctr" fontAlgn="base">
              <a:spcBef>
                <a:spcPct val="0"/>
              </a:spcBef>
              <a:spcAft>
                <a:spcPct val="0"/>
              </a:spcAft>
              <a:defRPr sz="4400">
                <a:solidFill>
                  <a:schemeClr val="tx1"/>
                </a:solidFill>
                <a:latin typeface="Calibri" pitchFamily="34" charset="0"/>
              </a:defRPr>
            </a:lvl8pPr>
            <a:lvl9pPr marL="1828800" algn="ctr" fontAlgn="base">
              <a:spcBef>
                <a:spcPct val="0"/>
              </a:spcBef>
              <a:spcAft>
                <a:spcPct val="0"/>
              </a:spcAft>
              <a:defRPr sz="4400">
                <a:solidFill>
                  <a:schemeClr val="tx1"/>
                </a:solidFill>
                <a:latin typeface="Calibri" pitchFamily="34" charset="0"/>
              </a:defRPr>
            </a:lvl9pPr>
          </a:lstStyle>
          <a:p>
            <a:r>
              <a:rPr lang="de-DE" sz="5100" dirty="0"/>
              <a:t>3. </a:t>
            </a:r>
            <a:r>
              <a:rPr lang="de-DE" sz="5100" dirty="0" err="1"/>
              <a:t>Grouped</a:t>
            </a:r>
            <a:r>
              <a:rPr lang="de-DE" sz="5100" dirty="0"/>
              <a:t> </a:t>
            </a:r>
            <a:r>
              <a:rPr lang="de-DE" sz="5100" dirty="0" err="1"/>
              <a:t>Submissions</a:t>
            </a:r>
            <a:r>
              <a:rPr lang="de-DE" sz="5100" dirty="0"/>
              <a:t> </a:t>
            </a:r>
            <a:r>
              <a:rPr lang="de-DE" dirty="0"/>
              <a:t>(</a:t>
            </a:r>
            <a:r>
              <a:rPr lang="de-DE" sz="3400" dirty="0"/>
              <a:t>all </a:t>
            </a:r>
            <a:r>
              <a:rPr lang="de-DE" sz="3400" dirty="0" err="1"/>
              <a:t>kinds</a:t>
            </a:r>
            <a:r>
              <a:rPr lang="de-DE" sz="3400" dirty="0"/>
              <a:t> </a:t>
            </a:r>
            <a:r>
              <a:rPr lang="de-DE" sz="3400" dirty="0" err="1"/>
              <a:t>of</a:t>
            </a:r>
            <a:r>
              <a:rPr lang="de-DE" sz="3400" dirty="0"/>
              <a:t> </a:t>
            </a:r>
            <a:r>
              <a:rPr lang="de-DE" sz="3400" dirty="0" err="1"/>
              <a:t>grouping</a:t>
            </a:r>
            <a:r>
              <a:rPr lang="de-DE" sz="3400" dirty="0"/>
              <a:t>, </a:t>
            </a:r>
            <a:r>
              <a:rPr lang="de-DE" sz="3400" dirty="0" err="1"/>
              <a:t>worksharing</a:t>
            </a:r>
            <a:r>
              <a:rPr lang="de-DE" sz="3400" dirty="0"/>
              <a:t>, PSUR, ASMF</a:t>
            </a:r>
            <a:r>
              <a:rPr lang="de-DE" dirty="0"/>
              <a:t>)</a:t>
            </a:r>
          </a:p>
        </p:txBody>
      </p:sp>
      <p:pic>
        <p:nvPicPr>
          <p:cNvPr id="11" name="Inhaltsplatzhalter 10">
            <a:extLst>
              <a:ext uri="{FF2B5EF4-FFF2-40B4-BE49-F238E27FC236}">
                <a16:creationId xmlns:a16="http://schemas.microsoft.com/office/drawing/2014/main" xmlns="" id="{EDB80EB0-8695-4570-A200-6F04179FA849}"/>
              </a:ext>
            </a:extLst>
          </p:cNvPr>
          <p:cNvPicPr>
            <a:picLocks noGrp="1" noChangeAspect="1"/>
          </p:cNvPicPr>
          <p:nvPr>
            <p:ph idx="1"/>
          </p:nvPr>
        </p:nvPicPr>
        <p:blipFill>
          <a:blip r:embed="rId2"/>
          <a:stretch>
            <a:fillRect/>
          </a:stretch>
        </p:blipFill>
        <p:spPr>
          <a:xfrm>
            <a:off x="8035112" y="972800"/>
            <a:ext cx="3602192" cy="3166091"/>
          </a:xfrm>
          <a:prstGeom prst="rect">
            <a:avLst/>
          </a:prstGeom>
        </p:spPr>
      </p:pic>
      <p:sp>
        <p:nvSpPr>
          <p:cNvPr id="3" name="Rectangular Callout 2"/>
          <p:cNvSpPr/>
          <p:nvPr/>
        </p:nvSpPr>
        <p:spPr>
          <a:xfrm>
            <a:off x="918928" y="923836"/>
            <a:ext cx="1267053" cy="3003907"/>
          </a:xfrm>
          <a:prstGeom prst="wedgeRectCallout">
            <a:avLst>
              <a:gd name="adj1" fmla="val 74961"/>
              <a:gd name="adj2" fmla="val -21193"/>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de-DE" dirty="0" err="1">
                <a:solidFill>
                  <a:schemeClr val="accent5">
                    <a:lumMod val="50000"/>
                  </a:schemeClr>
                </a:solidFill>
              </a:rPr>
              <a:t>Example</a:t>
            </a:r>
            <a:r>
              <a:rPr lang="de-DE" dirty="0">
                <a:solidFill>
                  <a:schemeClr val="accent5">
                    <a:lumMod val="50000"/>
                  </a:schemeClr>
                </a:solidFill>
              </a:rPr>
              <a:t> on </a:t>
            </a:r>
            <a:r>
              <a:rPr lang="de-DE" dirty="0" err="1">
                <a:solidFill>
                  <a:schemeClr val="accent5">
                    <a:lumMod val="50000"/>
                  </a:schemeClr>
                </a:solidFill>
              </a:rPr>
              <a:t>how</a:t>
            </a:r>
            <a:r>
              <a:rPr lang="de-DE" dirty="0">
                <a:solidFill>
                  <a:schemeClr val="accent5">
                    <a:lumMod val="50000"/>
                  </a:schemeClr>
                </a:solidFill>
              </a:rPr>
              <a:t> </a:t>
            </a:r>
            <a:r>
              <a:rPr lang="de-DE" dirty="0" err="1">
                <a:solidFill>
                  <a:schemeClr val="accent5">
                    <a:lumMod val="50000"/>
                  </a:schemeClr>
                </a:solidFill>
              </a:rPr>
              <a:t>to</a:t>
            </a:r>
            <a:r>
              <a:rPr lang="de-DE" dirty="0">
                <a:solidFill>
                  <a:schemeClr val="accent5">
                    <a:lumMod val="50000"/>
                  </a:schemeClr>
                </a:solidFill>
              </a:rPr>
              <a:t> </a:t>
            </a:r>
            <a:r>
              <a:rPr lang="de-DE" dirty="0" err="1">
                <a:solidFill>
                  <a:schemeClr val="accent5">
                    <a:lumMod val="50000"/>
                  </a:schemeClr>
                </a:solidFill>
              </a:rPr>
              <a:t>use</a:t>
            </a:r>
            <a:r>
              <a:rPr lang="de-DE" dirty="0">
                <a:solidFill>
                  <a:schemeClr val="accent5">
                    <a:lumMod val="50000"/>
                  </a:schemeClr>
                </a:solidFill>
              </a:rPr>
              <a:t> </a:t>
            </a:r>
            <a:r>
              <a:rPr lang="de-DE" dirty="0" err="1">
                <a:solidFill>
                  <a:schemeClr val="accent5">
                    <a:lumMod val="50000"/>
                  </a:schemeClr>
                </a:solidFill>
              </a:rPr>
              <a:t>the</a:t>
            </a:r>
            <a:r>
              <a:rPr lang="de-DE" dirty="0">
                <a:solidFill>
                  <a:schemeClr val="accent5">
                    <a:lumMod val="50000"/>
                  </a:schemeClr>
                </a:solidFill>
              </a:rPr>
              <a:t>  same </a:t>
            </a:r>
            <a:r>
              <a:rPr lang="de-DE" dirty="0" err="1">
                <a:solidFill>
                  <a:schemeClr val="accent5">
                    <a:lumMod val="50000"/>
                  </a:schemeClr>
                </a:solidFill>
              </a:rPr>
              <a:t>content</a:t>
            </a:r>
            <a:r>
              <a:rPr lang="de-DE" dirty="0">
                <a:solidFill>
                  <a:schemeClr val="accent5">
                    <a:lumMod val="50000"/>
                  </a:schemeClr>
                </a:solidFill>
              </a:rPr>
              <a:t> </a:t>
            </a:r>
            <a:r>
              <a:rPr lang="de-DE" dirty="0" err="1">
                <a:solidFill>
                  <a:schemeClr val="accent5">
                    <a:lumMod val="50000"/>
                  </a:schemeClr>
                </a:solidFill>
              </a:rPr>
              <a:t>for</a:t>
            </a:r>
            <a:r>
              <a:rPr lang="de-DE" dirty="0">
                <a:solidFill>
                  <a:schemeClr val="accent5">
                    <a:lumMod val="50000"/>
                  </a:schemeClr>
                </a:solidFill>
              </a:rPr>
              <a:t> </a:t>
            </a:r>
            <a:r>
              <a:rPr lang="de-DE" dirty="0" err="1">
                <a:solidFill>
                  <a:schemeClr val="accent5">
                    <a:lumMod val="50000"/>
                  </a:schemeClr>
                </a:solidFill>
              </a:rPr>
              <a:t>more</a:t>
            </a:r>
            <a:r>
              <a:rPr lang="de-DE" dirty="0">
                <a:solidFill>
                  <a:schemeClr val="accent5">
                    <a:lumMod val="50000"/>
                  </a:schemeClr>
                </a:solidFill>
              </a:rPr>
              <a:t> </a:t>
            </a:r>
            <a:r>
              <a:rPr lang="de-DE" dirty="0" err="1">
                <a:solidFill>
                  <a:schemeClr val="accent5">
                    <a:lumMod val="50000"/>
                  </a:schemeClr>
                </a:solidFill>
              </a:rPr>
              <a:t>than</a:t>
            </a:r>
            <a:r>
              <a:rPr lang="de-DE" dirty="0">
                <a:solidFill>
                  <a:schemeClr val="accent5">
                    <a:lumMod val="50000"/>
                  </a:schemeClr>
                </a:solidFill>
              </a:rPr>
              <a:t> </a:t>
            </a:r>
            <a:r>
              <a:rPr lang="de-DE" dirty="0" err="1">
                <a:solidFill>
                  <a:schemeClr val="accent5">
                    <a:lumMod val="50000"/>
                  </a:schemeClr>
                </a:solidFill>
              </a:rPr>
              <a:t>one</a:t>
            </a:r>
            <a:r>
              <a:rPr lang="de-DE" dirty="0">
                <a:solidFill>
                  <a:schemeClr val="accent5">
                    <a:lumMod val="50000"/>
                  </a:schemeClr>
                </a:solidFill>
              </a:rPr>
              <a:t> dossier</a:t>
            </a:r>
          </a:p>
        </p:txBody>
      </p:sp>
      <p:pic>
        <p:nvPicPr>
          <p:cNvPr id="5" name="Grafik 4">
            <a:extLst>
              <a:ext uri="{FF2B5EF4-FFF2-40B4-BE49-F238E27FC236}">
                <a16:creationId xmlns:a16="http://schemas.microsoft.com/office/drawing/2014/main" xmlns="" id="{690FBA91-705E-4099-9464-8BD6C0A6E65A}"/>
              </a:ext>
            </a:extLst>
          </p:cNvPr>
          <p:cNvPicPr>
            <a:picLocks noChangeAspect="1"/>
          </p:cNvPicPr>
          <p:nvPr/>
        </p:nvPicPr>
        <p:blipFill>
          <a:blip r:embed="rId3"/>
          <a:stretch>
            <a:fillRect/>
          </a:stretch>
        </p:blipFill>
        <p:spPr>
          <a:xfrm>
            <a:off x="2710637" y="802688"/>
            <a:ext cx="5324475" cy="3286125"/>
          </a:xfrm>
          <a:prstGeom prst="rect">
            <a:avLst/>
          </a:prstGeom>
        </p:spPr>
      </p:pic>
    </p:spTree>
    <p:extLst>
      <p:ext uri="{BB962C8B-B14F-4D97-AF65-F5344CB8AC3E}">
        <p14:creationId xmlns:p14="http://schemas.microsoft.com/office/powerpoint/2010/main" val="2223981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6387F3C-BF03-4352-BBB8-97BF7CE48F56}"/>
              </a:ext>
            </a:extLst>
          </p:cNvPr>
          <p:cNvSpPr>
            <a:spLocks noGrp="1"/>
          </p:cNvSpPr>
          <p:nvPr>
            <p:ph type="title"/>
          </p:nvPr>
        </p:nvSpPr>
        <p:spPr>
          <a:xfrm>
            <a:off x="599607" y="365125"/>
            <a:ext cx="11017769" cy="1325563"/>
          </a:xfrm>
        </p:spPr>
        <p:txBody>
          <a:bodyPr/>
          <a:lstStyle/>
          <a:p>
            <a:r>
              <a:rPr lang="en-GB" dirty="0"/>
              <a:t>3. Implementation of New Legal Requirements</a:t>
            </a:r>
          </a:p>
        </p:txBody>
      </p:sp>
      <p:sp>
        <p:nvSpPr>
          <p:cNvPr id="3" name="Inhaltsplatzhalter 2">
            <a:extLst>
              <a:ext uri="{FF2B5EF4-FFF2-40B4-BE49-F238E27FC236}">
                <a16:creationId xmlns:a16="http://schemas.microsoft.com/office/drawing/2014/main" xmlns="" id="{9ED81E38-EFBB-48A2-AA09-1E00F3877039}"/>
              </a:ext>
            </a:extLst>
          </p:cNvPr>
          <p:cNvSpPr>
            <a:spLocks noGrp="1"/>
          </p:cNvSpPr>
          <p:nvPr>
            <p:ph idx="1"/>
          </p:nvPr>
        </p:nvSpPr>
        <p:spPr/>
        <p:txBody>
          <a:bodyPr>
            <a:normAutofit/>
          </a:bodyPr>
          <a:lstStyle/>
          <a:p>
            <a:r>
              <a:rPr lang="en-GB" dirty="0"/>
              <a:t>In the past the adoption of new legal requirements for EU electronic submission content was highly expensive as the eCTD v3.2.2 software code was necessary to be modified resulting in new releases of the DTD, extensive system validation effort  and  repeated QC of its implementation by all stakeholders.</a:t>
            </a:r>
          </a:p>
          <a:p>
            <a:r>
              <a:rPr lang="en-GB" dirty="0"/>
              <a:t>Modification of the dossier structure to adapt better to new business requirements was mostly realised by workarounds or postponed </a:t>
            </a:r>
            <a:r>
              <a:rPr lang="en-US" dirty="0"/>
              <a:t>until the next major version of the eCTD publishing/ review tool became available</a:t>
            </a:r>
            <a:r>
              <a:rPr lang="en-GB" dirty="0"/>
              <a:t>.</a:t>
            </a:r>
          </a:p>
          <a:p>
            <a:r>
              <a:rPr lang="en-GB" dirty="0"/>
              <a:t>Any kind of changing the granularity was impossible.</a:t>
            </a:r>
          </a:p>
        </p:txBody>
      </p:sp>
    </p:spTree>
    <p:extLst>
      <p:ext uri="{BB962C8B-B14F-4D97-AF65-F5344CB8AC3E}">
        <p14:creationId xmlns:p14="http://schemas.microsoft.com/office/powerpoint/2010/main" val="4206517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6387F3C-BF03-4352-BBB8-97BF7CE48F56}"/>
              </a:ext>
            </a:extLst>
          </p:cNvPr>
          <p:cNvSpPr>
            <a:spLocks noGrp="1"/>
          </p:cNvSpPr>
          <p:nvPr>
            <p:ph type="title"/>
          </p:nvPr>
        </p:nvSpPr>
        <p:spPr/>
        <p:txBody>
          <a:bodyPr/>
          <a:lstStyle/>
          <a:p>
            <a:pPr marL="539750" indent="-539750"/>
            <a:r>
              <a:rPr lang="en-GB" dirty="0"/>
              <a:t>4. Electronic submission required for regulated product types</a:t>
            </a:r>
          </a:p>
        </p:txBody>
      </p:sp>
      <p:sp>
        <p:nvSpPr>
          <p:cNvPr id="3" name="Inhaltsplatzhalter 2">
            <a:extLst>
              <a:ext uri="{FF2B5EF4-FFF2-40B4-BE49-F238E27FC236}">
                <a16:creationId xmlns:a16="http://schemas.microsoft.com/office/drawing/2014/main" xmlns="" id="{9ED81E38-EFBB-48A2-AA09-1E00F3877039}"/>
              </a:ext>
            </a:extLst>
          </p:cNvPr>
          <p:cNvSpPr>
            <a:spLocks noGrp="1"/>
          </p:cNvSpPr>
          <p:nvPr>
            <p:ph idx="1"/>
          </p:nvPr>
        </p:nvSpPr>
        <p:spPr/>
        <p:txBody>
          <a:bodyPr>
            <a:normAutofit fontScale="92500"/>
          </a:bodyPr>
          <a:lstStyle/>
          <a:p>
            <a:r>
              <a:rPr lang="en-GB" dirty="0"/>
              <a:t>As it was not possible to use the eCTD specification for other than human medicinal products, no one was considering whether and how the messaging standard RPS could have been applied for medical devices, clinical trial applications, veterinary medicinal products and so on. </a:t>
            </a:r>
          </a:p>
          <a:p>
            <a:r>
              <a:rPr lang="en-GB" dirty="0"/>
              <a:t>As the presentation of content is completely controlled by the </a:t>
            </a:r>
            <a:r>
              <a:rPr lang="en-GB" b="1" i="1" dirty="0" err="1"/>
              <a:t>contextOfUse</a:t>
            </a:r>
            <a:r>
              <a:rPr lang="en-GB" dirty="0"/>
              <a:t> elements defined in a controlled vocabulary, simply the controlled vocabulary needs to be exchanged to adapt the software to the needs of any other product type. The RPS messaging standard fits to all.</a:t>
            </a:r>
          </a:p>
          <a:p>
            <a:r>
              <a:rPr lang="en-GB" dirty="0"/>
              <a:t>A common tool, free of use, would allow to use one technical solution for all as well.</a:t>
            </a:r>
          </a:p>
        </p:txBody>
      </p:sp>
    </p:spTree>
    <p:extLst>
      <p:ext uri="{BB962C8B-B14F-4D97-AF65-F5344CB8AC3E}">
        <p14:creationId xmlns:p14="http://schemas.microsoft.com/office/powerpoint/2010/main" val="933300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6387F3C-BF03-4352-BBB8-97BF7CE48F56}"/>
              </a:ext>
            </a:extLst>
          </p:cNvPr>
          <p:cNvSpPr>
            <a:spLocks noGrp="1"/>
          </p:cNvSpPr>
          <p:nvPr>
            <p:ph type="title"/>
          </p:nvPr>
        </p:nvSpPr>
        <p:spPr/>
        <p:txBody>
          <a:bodyPr/>
          <a:lstStyle/>
          <a:p>
            <a:r>
              <a:rPr lang="en-GB" dirty="0"/>
              <a:t>5. Maintenance of the software</a:t>
            </a:r>
          </a:p>
        </p:txBody>
      </p:sp>
      <p:sp>
        <p:nvSpPr>
          <p:cNvPr id="3" name="Inhaltsplatzhalter 2">
            <a:extLst>
              <a:ext uri="{FF2B5EF4-FFF2-40B4-BE49-F238E27FC236}">
                <a16:creationId xmlns:a16="http://schemas.microsoft.com/office/drawing/2014/main" xmlns="" id="{9ED81E38-EFBB-48A2-AA09-1E00F3877039}"/>
              </a:ext>
            </a:extLst>
          </p:cNvPr>
          <p:cNvSpPr>
            <a:spLocks noGrp="1"/>
          </p:cNvSpPr>
          <p:nvPr>
            <p:ph idx="1"/>
          </p:nvPr>
        </p:nvSpPr>
        <p:spPr/>
        <p:txBody>
          <a:bodyPr>
            <a:normAutofit lnSpcReduction="10000"/>
          </a:bodyPr>
          <a:lstStyle/>
          <a:p>
            <a:r>
              <a:rPr lang="en-GB" dirty="0"/>
              <a:t>The implement a new version of the specification of eCTD – namely for EU regionally  or for m2 to m5 at ICH level – was restricted to very rare occasions as it was very costly and always a complex project activity requiring long planning periods in advance. </a:t>
            </a:r>
          </a:p>
          <a:p>
            <a:r>
              <a:rPr lang="en-GB" dirty="0"/>
              <a:t>Following eCTD v4.0 no further maintenance of the software is to be expected.</a:t>
            </a:r>
          </a:p>
          <a:p>
            <a:r>
              <a:rPr lang="en-GB" dirty="0"/>
              <a:t>All modification will be executed by adapting the controlled vocabularies instead of updating the software.</a:t>
            </a:r>
          </a:p>
          <a:p>
            <a:r>
              <a:rPr lang="en-GB" dirty="0"/>
              <a:t>Following the switch to eCTD v4.0 software and executing the transition all previously submitted content can be used further on. There is no need to re-work the existing structure of local storage.</a:t>
            </a:r>
          </a:p>
        </p:txBody>
      </p:sp>
    </p:spTree>
    <p:extLst>
      <p:ext uri="{BB962C8B-B14F-4D97-AF65-F5344CB8AC3E}">
        <p14:creationId xmlns:p14="http://schemas.microsoft.com/office/powerpoint/2010/main" val="330133404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1335</Words>
  <Application>Microsoft Office PowerPoint</Application>
  <PresentationFormat>Custom</PresentationFormat>
  <Paragraphs>88</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vt:lpstr>
      <vt:lpstr>Business Cases and Advantages of eCTD v4.0</vt:lpstr>
      <vt:lpstr>Advantages of eCTD v4.0 (1)</vt:lpstr>
      <vt:lpstr>Advantages of eCTD v4.0 (2)</vt:lpstr>
      <vt:lpstr>How eCTD 4.0 can Help Regulators</vt:lpstr>
      <vt:lpstr>1. Automation of Administrative Processing</vt:lpstr>
      <vt:lpstr>PowerPoint Presentation</vt:lpstr>
      <vt:lpstr>3. Implementation of New Legal Requirements</vt:lpstr>
      <vt:lpstr>4. Electronic submission required for regulated product types</vt:lpstr>
      <vt:lpstr>5. Maintenance of the software</vt:lpstr>
      <vt:lpstr>Forward Compatibility from v3.2. to v4.0</vt:lpstr>
      <vt:lpstr>With eCTD v4.0, you can… (for industry)</vt:lpstr>
      <vt:lpstr>New Opportunities Compared to v3.2.2</vt:lpstr>
      <vt:lpstr>Pre-requisites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Cases and Advantages of eCTD v4.0</dc:title>
  <dc:creator>Klaus Menges</dc:creator>
  <cp:lastModifiedBy>Cruickshank Susan</cp:lastModifiedBy>
  <cp:revision>35</cp:revision>
  <dcterms:created xsi:type="dcterms:W3CDTF">2018-10-07T11:50:06Z</dcterms:created>
  <dcterms:modified xsi:type="dcterms:W3CDTF">2018-11-27T12:37:23Z</dcterms:modified>
</cp:coreProperties>
</file>